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7" r:id="rId5"/>
    <p:sldId id="268" r:id="rId6"/>
    <p:sldId id="276" r:id="rId7"/>
    <p:sldId id="277" r:id="rId8"/>
    <p:sldId id="259" r:id="rId9"/>
    <p:sldId id="260" r:id="rId10"/>
    <p:sldId id="261" r:id="rId11"/>
    <p:sldId id="262" r:id="rId12"/>
    <p:sldId id="263" r:id="rId13"/>
    <p:sldId id="264" r:id="rId14"/>
    <p:sldId id="265" r:id="rId15"/>
    <p:sldId id="266" r:id="rId16"/>
    <p:sldId id="269" r:id="rId17"/>
    <p:sldId id="270" r:id="rId18"/>
    <p:sldId id="271" r:id="rId19"/>
    <p:sldId id="272" r:id="rId20"/>
    <p:sldId id="280" r:id="rId21"/>
    <p:sldId id="281" r:id="rId22"/>
    <p:sldId id="27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99" d="100"/>
          <a:sy n="99" d="100"/>
        </p:scale>
        <p:origin x="-2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3BE5366-056C-4470-BA92-E333BBD0965C}" type="datetimeFigureOut">
              <a:rPr lang="ru-RU" smtClean="0"/>
              <a:t>10.04.2016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3BE5366-056C-4470-BA92-E333BBD0965C}" type="datetimeFigureOut">
              <a:rPr lang="ru-RU" smtClean="0"/>
              <a:t>10.04.2016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3BE5366-056C-4470-BA92-E333BBD0965C}" type="datetimeFigureOut">
              <a:rPr lang="ru-RU" smtClean="0"/>
              <a:t>10.04.2016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BE5366-056C-4470-BA92-E333BBD0965C}" type="datetimeFigureOut">
              <a:rPr lang="ru-RU" smtClean="0"/>
              <a:t>10.04.2016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BE5366-056C-4470-BA92-E333BBD0965C}" type="datetimeFigureOut">
              <a:rPr lang="ru-RU" smtClean="0"/>
              <a:t>10.04.2016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BE5366-056C-4470-BA92-E333BBD0965C}" type="datetimeFigureOut">
              <a:rPr lang="ru-RU" smtClean="0"/>
              <a:t>10.04.2016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88AD16-68E3-4CA5-A48A-D2FDB2F7BB2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BE5366-056C-4470-BA92-E333BBD0965C}" type="datetimeFigureOut">
              <a:rPr lang="ru-RU" smtClean="0"/>
              <a:t>10.04.2016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88AD16-68E3-4CA5-A48A-D2FDB2F7BB2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274" y="185497"/>
            <a:ext cx="8928992" cy="1224399"/>
          </a:xfrm>
        </p:spPr>
        <p:txBody>
          <a:bodyPr>
            <a:noAutofit/>
          </a:bodyPr>
          <a:lstStyle/>
          <a:p>
            <a:r>
              <a:rPr lang="en-US" sz="7200" dirty="0" smtClean="0"/>
              <a:t>La </a:t>
            </a:r>
            <a:r>
              <a:rPr lang="en-US" sz="7200" dirty="0" err="1" smtClean="0"/>
              <a:t>région</a:t>
            </a:r>
            <a:r>
              <a:rPr lang="en-US" sz="7200" dirty="0" smtClean="0"/>
              <a:t> de Vladimir</a:t>
            </a:r>
            <a:endParaRPr lang="ru-RU" sz="7200" dirty="0"/>
          </a:p>
        </p:txBody>
      </p:sp>
      <p:sp>
        <p:nvSpPr>
          <p:cNvPr id="3" name="Подзаголовок 2"/>
          <p:cNvSpPr>
            <a:spLocks noGrp="1"/>
          </p:cNvSpPr>
          <p:nvPr>
            <p:ph type="subTitle" idx="1"/>
          </p:nvPr>
        </p:nvSpPr>
        <p:spPr>
          <a:xfrm>
            <a:off x="2627784" y="6165304"/>
            <a:ext cx="6400800" cy="550912"/>
          </a:xfrm>
        </p:spPr>
        <p:txBody>
          <a:bodyPr>
            <a:normAutofit lnSpcReduction="10000"/>
          </a:bodyPr>
          <a:lstStyle/>
          <a:p>
            <a:r>
              <a:rPr lang="en-US" dirty="0" err="1" smtClean="0">
                <a:solidFill>
                  <a:schemeClr val="tx1"/>
                </a:solidFill>
              </a:rPr>
              <a:t>Somov</a:t>
            </a:r>
            <a:r>
              <a:rPr lang="en-US" dirty="0" smtClean="0">
                <a:solidFill>
                  <a:schemeClr val="tx1"/>
                </a:solidFill>
              </a:rPr>
              <a:t> Daniil, </a:t>
            </a:r>
            <a:r>
              <a:rPr lang="en-US" dirty="0" err="1" smtClean="0">
                <a:solidFill>
                  <a:schemeClr val="tx1"/>
                </a:solidFill>
              </a:rPr>
              <a:t>Kovrov</a:t>
            </a:r>
            <a:endParaRPr lang="ru-RU" dirty="0">
              <a:solidFill>
                <a:schemeClr val="tx1"/>
              </a:solidFill>
            </a:endParaRPr>
          </a:p>
        </p:txBody>
      </p:sp>
      <p:pic>
        <p:nvPicPr>
          <p:cNvPr id="1026" name="Picture 2" descr="http://ic.pics.livejournal.com/milutkin/44786535/259112/259112_9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09896"/>
            <a:ext cx="7564388" cy="48412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1128"/>
            <a:ext cx="8712968" cy="1779110"/>
          </a:xfrm>
        </p:spPr>
        <p:txBody>
          <a:bodyPr>
            <a:normAutofit fontScale="90000"/>
          </a:bodyPr>
          <a:lstStyle/>
          <a:p>
            <a:pPr marL="3590925" algn="l"/>
            <a:r>
              <a:rPr lang="fr-FR" dirty="0" smtClean="0"/>
              <a:t/>
            </a:r>
            <a:br>
              <a:rPr lang="fr-FR" dirty="0" smtClean="0"/>
            </a:br>
            <a:r>
              <a:rPr lang="fr-FR" sz="4900" dirty="0" smtClean="0"/>
              <a:t>A)</a:t>
            </a:r>
            <a:r>
              <a:rPr lang="en-US" sz="4900" dirty="0"/>
              <a:t> </a:t>
            </a:r>
            <a:r>
              <a:rPr lang="en-US" sz="4900" dirty="0" smtClean="0"/>
              <a:t>XXII</a:t>
            </a:r>
            <a:br>
              <a:rPr lang="en-US" sz="4900" dirty="0" smtClean="0"/>
            </a:br>
            <a:r>
              <a:rPr lang="en-US" sz="4900" dirty="0" smtClean="0"/>
              <a:t>B)</a:t>
            </a:r>
            <a:r>
              <a:rPr lang="en-US" sz="4900" dirty="0"/>
              <a:t> </a:t>
            </a:r>
            <a:r>
              <a:rPr lang="en-US" sz="4900" dirty="0" smtClean="0"/>
              <a:t>XV</a:t>
            </a:r>
            <a:br>
              <a:rPr lang="en-US" sz="4900" dirty="0" smtClean="0"/>
            </a:br>
            <a:r>
              <a:rPr lang="en-US" sz="4900" dirty="0" smtClean="0"/>
              <a:t>C) </a:t>
            </a:r>
            <a:r>
              <a:rPr lang="en-US" sz="4900" dirty="0" smtClean="0"/>
              <a:t>XVII</a:t>
            </a:r>
            <a:endParaRPr lang="ru-RU" sz="4900" dirty="0"/>
          </a:p>
        </p:txBody>
      </p:sp>
      <p:pic>
        <p:nvPicPr>
          <p:cNvPr id="4" name="Содержимое 3" descr="thezis_mini14102014_11.jpg"/>
          <p:cNvPicPr>
            <a:picLocks noGrp="1" noChangeAspect="1"/>
          </p:cNvPicPr>
          <p:nvPr>
            <p:ph idx="1"/>
          </p:nvPr>
        </p:nvPicPr>
        <p:blipFill>
          <a:blip r:embed="rId2"/>
          <a:stretch>
            <a:fillRect/>
          </a:stretch>
        </p:blipFill>
        <p:spPr>
          <a:xfrm>
            <a:off x="1928794" y="357166"/>
            <a:ext cx="5038737" cy="2898705"/>
          </a:xfrm>
        </p:spPr>
      </p:pic>
      <p:sp>
        <p:nvSpPr>
          <p:cNvPr id="3" name="Прямоугольник 2"/>
          <p:cNvSpPr/>
          <p:nvPr/>
        </p:nvSpPr>
        <p:spPr>
          <a:xfrm>
            <a:off x="333052" y="3356992"/>
            <a:ext cx="8784976" cy="1446550"/>
          </a:xfrm>
          <a:prstGeom prst="rect">
            <a:avLst/>
          </a:prstGeom>
        </p:spPr>
        <p:txBody>
          <a:bodyPr wrap="square">
            <a:spAutoFit/>
          </a:bodyPr>
          <a:lstStyle/>
          <a:p>
            <a:r>
              <a:rPr lang="ru-RU" sz="4400" b="1" dirty="0"/>
              <a:t>5</a:t>
            </a:r>
            <a:r>
              <a:rPr lang="fr-FR" sz="4400" b="1" dirty="0" smtClean="0"/>
              <a:t>. </a:t>
            </a:r>
            <a:r>
              <a:rPr lang="fr-FR" sz="4400" b="1" dirty="0"/>
              <a:t>En quel </a:t>
            </a:r>
            <a:r>
              <a:rPr lang="fr-FR" sz="4400" b="1" dirty="0" smtClean="0"/>
              <a:t>siècle </a:t>
            </a:r>
            <a:r>
              <a:rPr lang="fr-FR" sz="4400" b="1" dirty="0"/>
              <a:t>cette église était </a:t>
            </a:r>
            <a:r>
              <a:rPr lang="fr-FR" sz="4400" b="1" dirty="0" smtClean="0"/>
              <a:t>fondée</a:t>
            </a:r>
            <a:r>
              <a:rPr lang="ru-RU" sz="4400" b="1" dirty="0" smtClean="0"/>
              <a:t>? </a:t>
            </a:r>
            <a:r>
              <a:rPr lang="en-US" sz="4400" b="1" dirty="0" err="1" smtClean="0"/>
              <a:t>En</a:t>
            </a:r>
            <a:r>
              <a:rPr lang="en-US" sz="4400" b="1" dirty="0" smtClean="0"/>
              <a:t> …</a:t>
            </a:r>
            <a:endParaRPr lang="ru-RU" sz="4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jpg"/>
          <p:cNvPicPr>
            <a:picLocks noChangeAspect="1"/>
          </p:cNvPicPr>
          <p:nvPr/>
        </p:nvPicPr>
        <p:blipFill>
          <a:blip r:embed="rId2"/>
          <a:stretch>
            <a:fillRect/>
          </a:stretch>
        </p:blipFill>
        <p:spPr>
          <a:xfrm>
            <a:off x="1115616" y="3501008"/>
            <a:ext cx="2671437" cy="3190883"/>
          </a:xfrm>
          <a:prstGeom prst="rect">
            <a:avLst/>
          </a:prstGeom>
        </p:spPr>
      </p:pic>
      <p:pic>
        <p:nvPicPr>
          <p:cNvPr id="5" name="Рисунок 4" descr="30-12-15-14.jpg"/>
          <p:cNvPicPr>
            <a:picLocks noChangeAspect="1"/>
          </p:cNvPicPr>
          <p:nvPr/>
        </p:nvPicPr>
        <p:blipFill>
          <a:blip r:embed="rId3"/>
          <a:stretch>
            <a:fillRect/>
          </a:stretch>
        </p:blipFill>
        <p:spPr>
          <a:xfrm>
            <a:off x="4502067" y="3501008"/>
            <a:ext cx="4337509" cy="3183577"/>
          </a:xfrm>
          <a:prstGeom prst="rect">
            <a:avLst/>
          </a:prstGeom>
        </p:spPr>
      </p:pic>
      <p:sp>
        <p:nvSpPr>
          <p:cNvPr id="6" name="Прямоугольник 5"/>
          <p:cNvSpPr/>
          <p:nvPr/>
        </p:nvSpPr>
        <p:spPr>
          <a:xfrm>
            <a:off x="179512" y="188640"/>
            <a:ext cx="2801664" cy="769441"/>
          </a:xfrm>
          <a:prstGeom prst="rect">
            <a:avLst/>
          </a:prstGeom>
        </p:spPr>
        <p:txBody>
          <a:bodyPr wrap="non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t>
            </a:r>
            <a:r>
              <a:rPr lang="fr-FR" sz="4400" dirty="0" smtClean="0">
                <a:latin typeface="+mj-lt"/>
                <a:cs typeface="Times New Roman" panose="02020603050405020304" pitchFamily="18" charset="0"/>
              </a:rPr>
              <a:t>A</a:t>
            </a:r>
            <a:endParaRPr lang="ru-RU" sz="4400" dirty="0">
              <a:latin typeface="+mj-lt"/>
              <a:cs typeface="Times New Roman" panose="02020603050405020304" pitchFamily="18" charset="0"/>
            </a:endParaRPr>
          </a:p>
        </p:txBody>
      </p:sp>
      <p:sp>
        <p:nvSpPr>
          <p:cNvPr id="7" name="Прямоугольник 6"/>
          <p:cNvSpPr/>
          <p:nvPr/>
        </p:nvSpPr>
        <p:spPr>
          <a:xfrm>
            <a:off x="251520" y="843677"/>
            <a:ext cx="8712968" cy="2308324"/>
          </a:xfrm>
          <a:prstGeom prst="rect">
            <a:avLst/>
          </a:prstGeom>
        </p:spPr>
        <p:txBody>
          <a:bodyPr wrap="square">
            <a:spAutoFit/>
          </a:bodyPr>
          <a:lstStyle/>
          <a:p>
            <a:pPr algn="just"/>
            <a:r>
              <a:rPr lang="en-US" sz="2400" dirty="0"/>
              <a:t>Le </a:t>
            </a:r>
            <a:r>
              <a:rPr lang="en-US" sz="2400" dirty="0" err="1"/>
              <a:t>vrai</a:t>
            </a:r>
            <a:r>
              <a:rPr lang="en-US" sz="2400" dirty="0"/>
              <a:t> </a:t>
            </a:r>
            <a:r>
              <a:rPr lang="en-US" sz="2400" dirty="0" err="1"/>
              <a:t>trésor</a:t>
            </a:r>
            <a:r>
              <a:rPr lang="en-US" sz="2400" dirty="0"/>
              <a:t> qui </a:t>
            </a:r>
            <a:r>
              <a:rPr lang="en-US" sz="2400" dirty="0" err="1"/>
              <a:t>est</a:t>
            </a:r>
            <a:r>
              <a:rPr lang="en-US" sz="2400" dirty="0"/>
              <a:t> </a:t>
            </a:r>
            <a:r>
              <a:rPr lang="en-US" sz="2400" dirty="0" err="1"/>
              <a:t>arrivé</a:t>
            </a:r>
            <a:r>
              <a:rPr lang="en-US" sz="2400" dirty="0"/>
              <a:t> à nous </a:t>
            </a:r>
            <a:r>
              <a:rPr lang="en-US" sz="2400" dirty="0" err="1"/>
              <a:t>dès</a:t>
            </a:r>
            <a:r>
              <a:rPr lang="en-US" sz="2400" dirty="0"/>
              <a:t> les temps de </a:t>
            </a:r>
            <a:r>
              <a:rPr lang="en-US" sz="2400" dirty="0" smtClean="0"/>
              <a:t>la </a:t>
            </a:r>
            <a:r>
              <a:rPr lang="en-US" sz="2400" dirty="0" err="1" smtClean="0"/>
              <a:t>Russie</a:t>
            </a:r>
            <a:r>
              <a:rPr lang="en-US" sz="2400" dirty="0" smtClean="0"/>
              <a:t> </a:t>
            </a:r>
            <a:r>
              <a:rPr lang="en-US" sz="2400" dirty="0" err="1"/>
              <a:t>princière</a:t>
            </a:r>
            <a:r>
              <a:rPr lang="en-US" sz="2400" dirty="0"/>
              <a:t> </a:t>
            </a:r>
            <a:r>
              <a:rPr lang="en-US" sz="2400" dirty="0" err="1"/>
              <a:t>est</a:t>
            </a:r>
            <a:r>
              <a:rPr lang="en-US" sz="2400" dirty="0"/>
              <a:t> le temple </a:t>
            </a:r>
            <a:r>
              <a:rPr lang="en-US" sz="2400" dirty="0" smtClean="0"/>
              <a:t>Intercession – de - </a:t>
            </a:r>
            <a:r>
              <a:rPr lang="en-US" sz="2400" dirty="0"/>
              <a:t>la </a:t>
            </a:r>
            <a:r>
              <a:rPr lang="en-US" sz="2400" dirty="0" smtClean="0"/>
              <a:t>- </a:t>
            </a:r>
            <a:r>
              <a:rPr lang="en-US" sz="2400" dirty="0" err="1" smtClean="0"/>
              <a:t>Vierge</a:t>
            </a:r>
            <a:r>
              <a:rPr lang="en-US" sz="2400" dirty="0" smtClean="0"/>
              <a:t> </a:t>
            </a:r>
            <a:r>
              <a:rPr lang="en-US" sz="2400" dirty="0"/>
              <a:t>à </a:t>
            </a:r>
            <a:r>
              <a:rPr lang="en-US" sz="2400" dirty="0" err="1" smtClean="0"/>
              <a:t>Bogolioubovo</a:t>
            </a:r>
            <a:r>
              <a:rPr lang="en-US" sz="2400" dirty="0" smtClean="0"/>
              <a:t> (1165).</a:t>
            </a:r>
            <a:r>
              <a:rPr lang="ru-RU" sz="2400" dirty="0" smtClean="0"/>
              <a:t> </a:t>
            </a:r>
            <a:r>
              <a:rPr lang="ru-RU" sz="2400" dirty="0" err="1"/>
              <a:t>Selon</a:t>
            </a:r>
            <a:r>
              <a:rPr lang="ru-RU" sz="2400" dirty="0"/>
              <a:t> </a:t>
            </a:r>
            <a:r>
              <a:rPr lang="ru-RU" sz="2400" dirty="0" err="1"/>
              <a:t>la</a:t>
            </a:r>
            <a:r>
              <a:rPr lang="ru-RU" sz="2400" dirty="0"/>
              <a:t> </a:t>
            </a:r>
            <a:r>
              <a:rPr lang="ru-RU" sz="2400" dirty="0" err="1"/>
              <a:t>légende</a:t>
            </a:r>
            <a:r>
              <a:rPr lang="ru-RU" sz="2400" dirty="0"/>
              <a:t>, </a:t>
            </a:r>
            <a:r>
              <a:rPr lang="ru-RU" sz="2400" dirty="0" err="1"/>
              <a:t>notamment</a:t>
            </a:r>
            <a:r>
              <a:rPr lang="ru-RU" sz="2400" dirty="0"/>
              <a:t> à </a:t>
            </a:r>
            <a:r>
              <a:rPr lang="ru-RU" sz="2400" dirty="0" err="1"/>
              <a:t>cette</a:t>
            </a:r>
            <a:r>
              <a:rPr lang="ru-RU" sz="2400" dirty="0"/>
              <a:t> </a:t>
            </a:r>
            <a:r>
              <a:rPr lang="ru-RU" sz="2400" dirty="0" err="1"/>
              <a:t>place</a:t>
            </a:r>
            <a:r>
              <a:rPr lang="ru-RU" sz="2400" dirty="0"/>
              <a:t> </a:t>
            </a:r>
            <a:r>
              <a:rPr lang="ru-RU" sz="2400" dirty="0" err="1"/>
              <a:t>les</a:t>
            </a:r>
            <a:r>
              <a:rPr lang="ru-RU" sz="2400" dirty="0"/>
              <a:t> </a:t>
            </a:r>
            <a:r>
              <a:rPr lang="ru-RU" sz="2400" dirty="0" err="1"/>
              <a:t>habitants</a:t>
            </a:r>
            <a:r>
              <a:rPr lang="ru-RU" sz="2400" dirty="0"/>
              <a:t> </a:t>
            </a:r>
            <a:r>
              <a:rPr lang="ru-RU" sz="2400" dirty="0" err="1"/>
              <a:t>prenaient</a:t>
            </a:r>
            <a:r>
              <a:rPr lang="ru-RU" sz="2400" dirty="0"/>
              <a:t> </a:t>
            </a:r>
            <a:r>
              <a:rPr lang="ru-RU" sz="2400" dirty="0" err="1"/>
              <a:t>congé</a:t>
            </a:r>
            <a:r>
              <a:rPr lang="ru-RU" sz="2400" dirty="0"/>
              <a:t> </a:t>
            </a:r>
            <a:r>
              <a:rPr lang="ru-RU" sz="2400" dirty="0" err="1"/>
              <a:t>de</a:t>
            </a:r>
            <a:r>
              <a:rPr lang="ru-RU" sz="2400" dirty="0"/>
              <a:t> </a:t>
            </a:r>
            <a:r>
              <a:rPr lang="ru-RU" sz="2400" dirty="0" err="1"/>
              <a:t>la</a:t>
            </a:r>
            <a:r>
              <a:rPr lang="ru-RU" sz="2400" dirty="0"/>
              <a:t> </a:t>
            </a:r>
            <a:r>
              <a:rPr lang="ru-RU" sz="2400" dirty="0" err="1"/>
              <a:t>flottille</a:t>
            </a:r>
            <a:r>
              <a:rPr lang="ru-RU" sz="2400" dirty="0"/>
              <a:t>, </a:t>
            </a:r>
            <a:r>
              <a:rPr lang="ru-RU" sz="2400" dirty="0" err="1"/>
              <a:t>qui</a:t>
            </a:r>
            <a:r>
              <a:rPr lang="ru-RU" sz="2400" dirty="0"/>
              <a:t> </a:t>
            </a:r>
            <a:r>
              <a:rPr lang="ru-RU" sz="2400" dirty="0" err="1"/>
              <a:t>partait</a:t>
            </a:r>
            <a:r>
              <a:rPr lang="ru-RU" sz="2400" dirty="0"/>
              <a:t> </a:t>
            </a:r>
            <a:r>
              <a:rPr lang="en-US" sz="2400" dirty="0" smtClean="0"/>
              <a:t> à</a:t>
            </a:r>
            <a:r>
              <a:rPr lang="ru-RU" sz="2400" dirty="0" smtClean="0"/>
              <a:t> </a:t>
            </a:r>
            <a:r>
              <a:rPr lang="ru-RU" sz="2400" dirty="0" err="1"/>
              <a:t>la</a:t>
            </a:r>
            <a:r>
              <a:rPr lang="ru-RU" sz="2400" dirty="0"/>
              <a:t> </a:t>
            </a:r>
            <a:r>
              <a:rPr lang="ru-RU" sz="2400" dirty="0" err="1"/>
              <a:t>guerre</a:t>
            </a:r>
            <a:r>
              <a:rPr lang="ru-RU" sz="2400" dirty="0"/>
              <a:t> </a:t>
            </a:r>
            <a:r>
              <a:rPr lang="ru-RU" sz="2400" dirty="0" err="1"/>
              <a:t>avec</a:t>
            </a:r>
            <a:r>
              <a:rPr lang="ru-RU" sz="2400" dirty="0"/>
              <a:t> </a:t>
            </a:r>
            <a:r>
              <a:rPr lang="ru-RU" sz="2400" dirty="0" err="1"/>
              <a:t>les</a:t>
            </a:r>
            <a:r>
              <a:rPr lang="ru-RU" sz="2400" dirty="0"/>
              <a:t> </a:t>
            </a:r>
            <a:r>
              <a:rPr lang="ru-RU" sz="2400" dirty="0" err="1"/>
              <a:t>Bulgares</a:t>
            </a:r>
            <a:r>
              <a:rPr lang="ru-RU" sz="2400" dirty="0"/>
              <a:t> </a:t>
            </a:r>
            <a:r>
              <a:rPr lang="ru-RU" sz="2400" dirty="0" err="1"/>
              <a:t>de</a:t>
            </a:r>
            <a:r>
              <a:rPr lang="ru-RU" sz="2400" dirty="0"/>
              <a:t> </a:t>
            </a:r>
            <a:r>
              <a:rPr lang="ru-RU" sz="2400" dirty="0" err="1"/>
              <a:t>la</a:t>
            </a:r>
            <a:r>
              <a:rPr lang="ru-RU" sz="2400" dirty="0"/>
              <a:t> </a:t>
            </a:r>
            <a:r>
              <a:rPr lang="ru-RU" sz="2400" dirty="0" err="1"/>
              <a:t>Volga</a:t>
            </a:r>
            <a:r>
              <a:rPr lang="ru-RU" sz="2400" dirty="0"/>
              <a:t>. </a:t>
            </a:r>
            <a:r>
              <a:rPr lang="ru-RU" sz="2400" dirty="0" err="1"/>
              <a:t>Le</a:t>
            </a:r>
            <a:r>
              <a:rPr lang="ru-RU" sz="2400" dirty="0"/>
              <a:t> </a:t>
            </a:r>
            <a:r>
              <a:rPr lang="ru-RU" sz="2400" dirty="0" err="1"/>
              <a:t>fils</a:t>
            </a:r>
            <a:r>
              <a:rPr lang="ru-RU" sz="2400" dirty="0"/>
              <a:t> </a:t>
            </a:r>
            <a:r>
              <a:rPr lang="ru-RU" sz="2400" dirty="0" err="1"/>
              <a:t>d’Andreï</a:t>
            </a:r>
            <a:r>
              <a:rPr lang="ru-RU" sz="2400" dirty="0"/>
              <a:t> </a:t>
            </a:r>
            <a:r>
              <a:rPr lang="ru-RU" sz="2400" dirty="0" err="1" smtClean="0"/>
              <a:t>Bogol</a:t>
            </a:r>
            <a:r>
              <a:rPr lang="en-US" sz="2400" dirty="0" err="1" smtClean="0"/>
              <a:t>io</a:t>
            </a:r>
            <a:r>
              <a:rPr lang="ru-RU" sz="2400" dirty="0" err="1" smtClean="0"/>
              <a:t>ubsk</a:t>
            </a:r>
            <a:r>
              <a:rPr lang="en-US" sz="2400" dirty="0" err="1" smtClean="0"/>
              <a:t>i</a:t>
            </a:r>
            <a:r>
              <a:rPr lang="en-US" sz="2400" dirty="0" smtClean="0"/>
              <a:t> </a:t>
            </a:r>
            <a:r>
              <a:rPr lang="ru-RU" sz="2400" dirty="0" smtClean="0"/>
              <a:t> </a:t>
            </a:r>
            <a:r>
              <a:rPr lang="ru-RU" sz="2400" dirty="0" err="1"/>
              <a:t>Izyaslav</a:t>
            </a:r>
            <a:r>
              <a:rPr lang="ru-RU" sz="2400" dirty="0"/>
              <a:t> </a:t>
            </a:r>
            <a:r>
              <a:rPr lang="ru-RU" sz="2400" dirty="0" err="1"/>
              <a:t>n'est</a:t>
            </a:r>
            <a:r>
              <a:rPr lang="ru-RU" sz="2400" dirty="0"/>
              <a:t> </a:t>
            </a:r>
            <a:r>
              <a:rPr lang="ru-RU" sz="2400" dirty="0" err="1"/>
              <a:t>pas</a:t>
            </a:r>
            <a:r>
              <a:rPr lang="ru-RU" sz="2400" dirty="0"/>
              <a:t> </a:t>
            </a:r>
            <a:r>
              <a:rPr lang="ru-RU" sz="2400" dirty="0" err="1"/>
              <a:t>revenu</a:t>
            </a:r>
            <a:r>
              <a:rPr lang="ru-RU" sz="2400" dirty="0"/>
              <a:t> </a:t>
            </a:r>
            <a:r>
              <a:rPr lang="ru-RU" sz="2400" dirty="0" err="1"/>
              <a:t>de</a:t>
            </a:r>
            <a:r>
              <a:rPr lang="ru-RU" sz="2400" dirty="0"/>
              <a:t> </a:t>
            </a:r>
            <a:r>
              <a:rPr lang="ru-RU" sz="2400" dirty="0" err="1"/>
              <a:t>cette</a:t>
            </a:r>
            <a:r>
              <a:rPr lang="ru-RU" sz="2400" dirty="0"/>
              <a:t> </a:t>
            </a:r>
            <a:r>
              <a:rPr lang="ru-RU" sz="2400" dirty="0" err="1" smtClean="0"/>
              <a:t>marche</a:t>
            </a:r>
            <a:r>
              <a:rPr lang="en-US" sz="2400" dirty="0" smtClean="0"/>
              <a:t>. E</a:t>
            </a:r>
            <a:r>
              <a:rPr lang="ru-RU" sz="2400" dirty="0" smtClean="0"/>
              <a:t>n </a:t>
            </a:r>
            <a:r>
              <a:rPr lang="ru-RU" sz="2400" dirty="0" err="1"/>
              <a:t>sa</a:t>
            </a:r>
            <a:r>
              <a:rPr lang="ru-RU" sz="2400" dirty="0"/>
              <a:t> </a:t>
            </a:r>
            <a:r>
              <a:rPr lang="ru-RU" sz="2400" dirty="0" err="1"/>
              <a:t>mémoire</a:t>
            </a:r>
            <a:r>
              <a:rPr lang="ru-RU" sz="2400" dirty="0"/>
              <a:t> </a:t>
            </a:r>
            <a:r>
              <a:rPr lang="ru-RU" sz="2400" dirty="0" err="1"/>
              <a:t>on</a:t>
            </a:r>
            <a:r>
              <a:rPr lang="ru-RU" sz="2400" dirty="0"/>
              <a:t> a </a:t>
            </a:r>
            <a:r>
              <a:rPr lang="ru-RU" sz="2400" dirty="0" err="1"/>
              <a:t>construit</a:t>
            </a:r>
            <a:r>
              <a:rPr lang="ru-RU" sz="2400" dirty="0"/>
              <a:t> </a:t>
            </a:r>
            <a:r>
              <a:rPr lang="ru-RU" sz="2400" dirty="0" err="1"/>
              <a:t>cette</a:t>
            </a:r>
            <a:r>
              <a:rPr lang="ru-RU" sz="2400" dirty="0"/>
              <a:t> </a:t>
            </a:r>
            <a:r>
              <a:rPr lang="ru-RU" sz="2400" dirty="0" err="1"/>
              <a:t>église</a:t>
            </a:r>
            <a:r>
              <a:rPr lang="ru-RU" sz="2400"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435280" cy="1143000"/>
          </a:xfrm>
        </p:spPr>
        <p:txBody>
          <a:bodyPr>
            <a:noAutofit/>
          </a:bodyPr>
          <a:lstStyle/>
          <a:p>
            <a:r>
              <a:rPr lang="ru-RU" b="1" dirty="0" smtClean="0"/>
              <a:t>6</a:t>
            </a:r>
            <a:r>
              <a:rPr lang="fr-FR" b="1" dirty="0" smtClean="0"/>
              <a:t>. Quels forêts </a:t>
            </a:r>
            <a:r>
              <a:rPr lang="fr-FR" b="1" dirty="0"/>
              <a:t>dominent dans notre </a:t>
            </a:r>
            <a:r>
              <a:rPr lang="fr-FR" b="1" dirty="0" smtClean="0"/>
              <a:t>région</a:t>
            </a:r>
            <a:r>
              <a:rPr lang="ru-RU" b="1" dirty="0" smtClean="0"/>
              <a:t>?</a:t>
            </a:r>
            <a:endParaRPr lang="ru-RU" b="1" dirty="0"/>
          </a:p>
        </p:txBody>
      </p:sp>
      <p:sp>
        <p:nvSpPr>
          <p:cNvPr id="3" name="Содержимое 2"/>
          <p:cNvSpPr>
            <a:spLocks noGrp="1"/>
          </p:cNvSpPr>
          <p:nvPr>
            <p:ph idx="1"/>
          </p:nvPr>
        </p:nvSpPr>
        <p:spPr>
          <a:xfrm>
            <a:off x="2339752" y="2780928"/>
            <a:ext cx="5400600" cy="4525963"/>
          </a:xfrm>
        </p:spPr>
        <p:txBody>
          <a:bodyPr>
            <a:normAutofit/>
          </a:bodyPr>
          <a:lstStyle/>
          <a:p>
            <a:pPr marL="0" indent="0">
              <a:buNone/>
            </a:pPr>
            <a:r>
              <a:rPr lang="en-US" sz="4400" dirty="0" smtClean="0"/>
              <a:t>A)</a:t>
            </a:r>
            <a:r>
              <a:rPr lang="ru-RU" sz="4400" dirty="0" smtClean="0"/>
              <a:t> </a:t>
            </a:r>
            <a:r>
              <a:rPr lang="en-US" sz="4400" dirty="0" err="1" smtClean="0"/>
              <a:t>mélangées</a:t>
            </a:r>
            <a:endParaRPr lang="en-US" sz="4400" dirty="0" smtClean="0"/>
          </a:p>
          <a:p>
            <a:pPr marL="0" indent="0">
              <a:buNone/>
            </a:pPr>
            <a:r>
              <a:rPr lang="en-US" sz="4400" dirty="0" smtClean="0"/>
              <a:t>B)</a:t>
            </a:r>
            <a:r>
              <a:rPr lang="en-US" sz="4400" dirty="0"/>
              <a:t> </a:t>
            </a:r>
            <a:r>
              <a:rPr lang="en-US" sz="4400" dirty="0" err="1"/>
              <a:t>forêt</a:t>
            </a:r>
            <a:r>
              <a:rPr lang="en-US" sz="4400" dirty="0"/>
              <a:t> de </a:t>
            </a:r>
            <a:r>
              <a:rPr lang="en-US" sz="4400" dirty="0" err="1"/>
              <a:t>conifères</a:t>
            </a:r>
            <a:endParaRPr lang="en-US" sz="4400" dirty="0"/>
          </a:p>
          <a:p>
            <a:pPr marL="0" indent="0">
              <a:buNone/>
            </a:pPr>
            <a:r>
              <a:rPr lang="en-US" sz="4400" dirty="0" smtClean="0"/>
              <a:t>C)</a:t>
            </a:r>
            <a:r>
              <a:rPr lang="en-US" sz="4400" dirty="0"/>
              <a:t> </a:t>
            </a:r>
            <a:r>
              <a:rPr lang="en-US" sz="4400" dirty="0" err="1"/>
              <a:t>forêt</a:t>
            </a:r>
            <a:r>
              <a:rPr lang="en-US" sz="4400" dirty="0"/>
              <a:t> de </a:t>
            </a:r>
            <a:r>
              <a:rPr lang="en-US" sz="4400" dirty="0" err="1"/>
              <a:t>feuillus</a:t>
            </a:r>
            <a:endParaRPr lang="en-US" sz="4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35492" y="404664"/>
            <a:ext cx="2801664" cy="1046440"/>
          </a:xfrm>
          <a:prstGeom prst="rect">
            <a:avLst/>
          </a:prstGeom>
        </p:spPr>
        <p:txBody>
          <a:bodyPr wrap="non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t>
            </a:r>
            <a:r>
              <a:rPr lang="fr-FR" sz="4400" dirty="0" smtClean="0">
                <a:latin typeface="+mj-lt"/>
                <a:cs typeface="Times New Roman" panose="02020603050405020304" pitchFamily="18" charset="0"/>
              </a:rPr>
              <a:t>A</a:t>
            </a:r>
            <a:endParaRPr lang="ru-RU" sz="4400" dirty="0">
              <a:latin typeface="+mj-lt"/>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pic>
        <p:nvPicPr>
          <p:cNvPr id="3074" name="Picture 2" descr="http://i.desktopvenue.com/walls/5/desktopvenue.com_39501_1280x8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268760"/>
            <a:ext cx="7882176" cy="492636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581864" y="5877272"/>
            <a:ext cx="8229600" cy="1143000"/>
          </a:xfrm>
        </p:spPr>
        <p:txBody>
          <a:bodyPr>
            <a:normAutofit/>
          </a:bodyPr>
          <a:lstStyle/>
          <a:p>
            <a:r>
              <a:rPr lang="fr-FR" dirty="0" smtClean="0"/>
              <a:t>Nous </a:t>
            </a:r>
            <a:r>
              <a:rPr lang="fr-FR" dirty="0"/>
              <a:t>avons </a:t>
            </a:r>
            <a:r>
              <a:rPr lang="en-US" dirty="0" smtClean="0"/>
              <a:t>les </a:t>
            </a:r>
            <a:r>
              <a:rPr lang="fr-FR" dirty="0" smtClean="0"/>
              <a:t>forêts </a:t>
            </a:r>
            <a:r>
              <a:rPr lang="en-US" dirty="0" err="1" smtClean="0"/>
              <a:t>mélangées</a:t>
            </a:r>
            <a:r>
              <a:rPr lang="en-US" dirty="0" smtClean="0"/>
              <a:t>.</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t>7</a:t>
            </a:r>
            <a:r>
              <a:rPr lang="fr-FR" b="1" dirty="0" smtClean="0"/>
              <a:t>.Quelle </a:t>
            </a:r>
            <a:r>
              <a:rPr lang="fr-FR" b="1" dirty="0"/>
              <a:t>ville a le statut de </a:t>
            </a:r>
            <a:r>
              <a:rPr lang="fr-FR" b="1" dirty="0" smtClean="0"/>
              <a:t>la ville </a:t>
            </a:r>
            <a:r>
              <a:rPr lang="fr-FR" b="1" dirty="0"/>
              <a:t>de la gloire </a:t>
            </a:r>
            <a:r>
              <a:rPr lang="fr-FR" b="1" dirty="0" smtClean="0"/>
              <a:t>militaire</a:t>
            </a:r>
            <a:r>
              <a:rPr lang="ru-RU" b="1" dirty="0" smtClean="0"/>
              <a:t>?</a:t>
            </a:r>
            <a:endParaRPr lang="ru-RU" b="1" dirty="0"/>
          </a:p>
        </p:txBody>
      </p:sp>
      <p:sp>
        <p:nvSpPr>
          <p:cNvPr id="3" name="Содержимое 2"/>
          <p:cNvSpPr>
            <a:spLocks noGrp="1"/>
          </p:cNvSpPr>
          <p:nvPr>
            <p:ph idx="1"/>
          </p:nvPr>
        </p:nvSpPr>
        <p:spPr>
          <a:xfrm>
            <a:off x="3203848" y="2852936"/>
            <a:ext cx="3322712" cy="4525963"/>
          </a:xfrm>
        </p:spPr>
        <p:txBody>
          <a:bodyPr>
            <a:normAutofit/>
          </a:bodyPr>
          <a:lstStyle/>
          <a:p>
            <a:r>
              <a:rPr lang="en-US" sz="4400" dirty="0" smtClean="0"/>
              <a:t>A)</a:t>
            </a:r>
            <a:r>
              <a:rPr lang="ru-RU" sz="4400" dirty="0" smtClean="0"/>
              <a:t> </a:t>
            </a:r>
            <a:r>
              <a:rPr lang="en-US" sz="4400" dirty="0" err="1" smtClean="0"/>
              <a:t>Kovrov</a:t>
            </a:r>
            <a:endParaRPr lang="en-US" sz="4400" dirty="0" smtClean="0"/>
          </a:p>
          <a:p>
            <a:r>
              <a:rPr lang="en-US" sz="4400" dirty="0" smtClean="0"/>
              <a:t>B)</a:t>
            </a:r>
            <a:r>
              <a:rPr lang="fr-FR" sz="4400" dirty="0" smtClean="0"/>
              <a:t> Souzdal</a:t>
            </a:r>
          </a:p>
          <a:p>
            <a:r>
              <a:rPr lang="fr-FR" sz="4400" dirty="0" smtClean="0"/>
              <a:t>C)</a:t>
            </a:r>
            <a:r>
              <a:rPr lang="en-US" sz="4400" dirty="0" smtClean="0"/>
              <a:t> Vladimir </a:t>
            </a:r>
            <a:endParaRPr lang="ru-RU" sz="4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220138"/>
            <a:ext cx="8784976" cy="2357454"/>
          </a:xfrm>
        </p:spPr>
        <p:txBody>
          <a:bodyPr>
            <a:noAutofit/>
          </a:bodyPr>
          <a:lstStyle/>
          <a:p>
            <a:pPr algn="just"/>
            <a:r>
              <a:rPr lang="en-US" sz="3200" dirty="0" err="1" smtClean="0"/>
              <a:t>Kovrov</a:t>
            </a:r>
            <a:r>
              <a:rPr lang="en-US" sz="3200" dirty="0" smtClean="0"/>
              <a:t> a </a:t>
            </a:r>
            <a:r>
              <a:rPr lang="fr-FR" sz="3200" dirty="0"/>
              <a:t>obtenu </a:t>
            </a:r>
            <a:r>
              <a:rPr lang="fr-FR" sz="3200" dirty="0" smtClean="0"/>
              <a:t>le </a:t>
            </a:r>
            <a:r>
              <a:rPr lang="fr-FR" sz="3200" dirty="0"/>
              <a:t>titre </a:t>
            </a:r>
            <a:r>
              <a:rPr lang="fr-FR" sz="3200" dirty="0" smtClean="0"/>
              <a:t>de la </a:t>
            </a:r>
            <a:r>
              <a:rPr lang="fr-FR" sz="3200" dirty="0"/>
              <a:t>ville de la gloire militaire </a:t>
            </a:r>
            <a:r>
              <a:rPr lang="fr-FR" sz="3200" dirty="0" smtClean="0"/>
              <a:t>en 2011</a:t>
            </a:r>
            <a:r>
              <a:rPr lang="fr-FR" sz="3200" dirty="0" smtClean="0"/>
              <a:t>. </a:t>
            </a:r>
            <a:r>
              <a:rPr lang="en-US" sz="3200" dirty="0" smtClean="0"/>
              <a:t>I</a:t>
            </a:r>
            <a:r>
              <a:rPr lang="fr-FR" sz="3200" dirty="0" smtClean="0"/>
              <a:t>ci </a:t>
            </a:r>
            <a:r>
              <a:rPr lang="fr-FR" sz="3200" dirty="0"/>
              <a:t>se trouve l'usine qui </a:t>
            </a:r>
            <a:r>
              <a:rPr lang="fr-FR" sz="3200" dirty="0" smtClean="0"/>
              <a:t>produisait</a:t>
            </a:r>
            <a:r>
              <a:rPr lang="en-US" sz="3200" dirty="0" smtClean="0"/>
              <a:t> un </a:t>
            </a:r>
            <a:r>
              <a:rPr lang="en-US" sz="3200" dirty="0" err="1" smtClean="0"/>
              <a:t>armement</a:t>
            </a:r>
            <a:r>
              <a:rPr lang="en-US" sz="3200" dirty="0" smtClean="0"/>
              <a:t> pour la </a:t>
            </a:r>
            <a:r>
              <a:rPr lang="en-US" sz="3200" dirty="0" err="1" smtClean="0"/>
              <a:t>victoire</a:t>
            </a:r>
            <a:r>
              <a:rPr lang="en-US" sz="3200" dirty="0" smtClean="0"/>
              <a:t> pendant la Grande Guerre </a:t>
            </a:r>
            <a:r>
              <a:rPr lang="en-US" sz="3200" dirty="0" err="1" smtClean="0"/>
              <a:t>Nationale</a:t>
            </a:r>
            <a:r>
              <a:rPr lang="en-US" sz="3200" dirty="0" smtClean="0"/>
              <a:t>.</a:t>
            </a:r>
            <a:r>
              <a:rPr lang="ru-RU" sz="3200" dirty="0" smtClean="0"/>
              <a:t> </a:t>
            </a:r>
            <a:r>
              <a:rPr lang="en-US" sz="3200" dirty="0" smtClean="0"/>
              <a:t>L</a:t>
            </a:r>
            <a:r>
              <a:rPr lang="fr-FR" sz="3200" dirty="0" smtClean="0"/>
              <a:t>'usine travaille avec </a:t>
            </a:r>
            <a:r>
              <a:rPr lang="en-US" sz="3200" dirty="0" smtClean="0"/>
              <a:t> </a:t>
            </a:r>
            <a:r>
              <a:rPr lang="en-US" sz="3200" dirty="0" err="1" smtClean="0"/>
              <a:t>succès</a:t>
            </a:r>
            <a:r>
              <a:rPr lang="en-US" sz="3200" dirty="0" smtClean="0"/>
              <a:t> </a:t>
            </a:r>
            <a:r>
              <a:rPr lang="fr-FR" sz="3200" dirty="0" smtClean="0"/>
              <a:t>maintenant.</a:t>
            </a:r>
            <a:endParaRPr lang="ru-RU" sz="3200" dirty="0"/>
          </a:p>
        </p:txBody>
      </p:sp>
      <p:pic>
        <p:nvPicPr>
          <p:cNvPr id="4" name="Рисунок 3" descr="1.jpg"/>
          <p:cNvPicPr>
            <a:picLocks noChangeAspect="1"/>
          </p:cNvPicPr>
          <p:nvPr/>
        </p:nvPicPr>
        <p:blipFill>
          <a:blip r:embed="rId2"/>
          <a:stretch>
            <a:fillRect/>
          </a:stretch>
        </p:blipFill>
        <p:spPr>
          <a:xfrm>
            <a:off x="4572000" y="3673135"/>
            <a:ext cx="4214810" cy="2944174"/>
          </a:xfrm>
          <a:prstGeom prst="rect">
            <a:avLst/>
          </a:prstGeom>
          <a:ln>
            <a:solidFill>
              <a:schemeClr val="tx1"/>
            </a:solidFill>
          </a:ln>
        </p:spPr>
      </p:pic>
      <p:pic>
        <p:nvPicPr>
          <p:cNvPr id="5" name="Рисунок 4" descr="235050419.jpg"/>
          <p:cNvPicPr>
            <a:picLocks noChangeAspect="1"/>
          </p:cNvPicPr>
          <p:nvPr/>
        </p:nvPicPr>
        <p:blipFill>
          <a:blip r:embed="rId3"/>
          <a:stretch>
            <a:fillRect/>
          </a:stretch>
        </p:blipFill>
        <p:spPr>
          <a:xfrm>
            <a:off x="251520" y="3645024"/>
            <a:ext cx="3929090" cy="3000396"/>
          </a:xfrm>
          <a:prstGeom prst="rect">
            <a:avLst/>
          </a:prstGeom>
          <a:ln>
            <a:solidFill>
              <a:schemeClr val="tx1"/>
            </a:solidFill>
          </a:ln>
        </p:spPr>
      </p:pic>
      <p:sp>
        <p:nvSpPr>
          <p:cNvPr id="6" name="Прямоугольник 5"/>
          <p:cNvSpPr/>
          <p:nvPr/>
        </p:nvSpPr>
        <p:spPr>
          <a:xfrm>
            <a:off x="107504" y="188640"/>
            <a:ext cx="2760371" cy="1046440"/>
          </a:xfrm>
          <a:prstGeom prst="rect">
            <a:avLst/>
          </a:prstGeom>
        </p:spPr>
        <p:txBody>
          <a:bodyPr wrap="non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t>
            </a:r>
            <a:r>
              <a:rPr lang="fr-FR" sz="4400" dirty="0" smtClean="0">
                <a:latin typeface="+mj-lt"/>
                <a:cs typeface="Times New Roman" panose="02020603050405020304" pitchFamily="18" charset="0"/>
              </a:rPr>
              <a:t>A</a:t>
            </a:r>
            <a:endParaRPr lang="ru-RU" sz="4400" dirty="0">
              <a:latin typeface="+mj-lt"/>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fr-FR" b="1" dirty="0" smtClean="0"/>
              <a:t>8. Pourquoi </a:t>
            </a:r>
            <a:r>
              <a:rPr lang="fr-FR" b="1" dirty="0"/>
              <a:t>sur le </a:t>
            </a:r>
            <a:r>
              <a:rPr lang="fr-FR" b="1" dirty="0" smtClean="0"/>
              <a:t>blason de Kovrov  nous voyons deux lièvres</a:t>
            </a:r>
            <a:r>
              <a:rPr lang="ru-RU" b="1" dirty="0" smtClean="0"/>
              <a:t>?</a:t>
            </a:r>
            <a:endParaRPr lang="ru-RU" b="1" dirty="0"/>
          </a:p>
        </p:txBody>
      </p:sp>
      <p:pic>
        <p:nvPicPr>
          <p:cNvPr id="4" name="Содержимое 3" descr="2017_bi.jpg"/>
          <p:cNvPicPr>
            <a:picLocks noGrp="1" noChangeAspect="1"/>
          </p:cNvPicPr>
          <p:nvPr>
            <p:ph idx="1"/>
          </p:nvPr>
        </p:nvPicPr>
        <p:blipFill>
          <a:blip r:embed="rId2"/>
          <a:stretch>
            <a:fillRect/>
          </a:stretch>
        </p:blipFill>
        <p:spPr>
          <a:xfrm>
            <a:off x="2761615" y="2214554"/>
            <a:ext cx="3620770" cy="3911609"/>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357422"/>
          </a:xfrm>
        </p:spPr>
        <p:txBody>
          <a:bodyPr>
            <a:noAutofit/>
          </a:bodyPr>
          <a:lstStyle/>
          <a:p>
            <a:r>
              <a:rPr lang="fr-FR" sz="3200" dirty="0"/>
              <a:t>Il </a:t>
            </a:r>
            <a:r>
              <a:rPr lang="fr-FR" sz="3200" dirty="0" smtClean="0"/>
              <a:t>y</a:t>
            </a:r>
            <a:r>
              <a:rPr lang="ru-RU" sz="3200" dirty="0" smtClean="0"/>
              <a:t> </a:t>
            </a:r>
            <a:r>
              <a:rPr lang="fr-FR" sz="3200" dirty="0" smtClean="0"/>
              <a:t>a </a:t>
            </a:r>
            <a:r>
              <a:rPr lang="fr-FR" sz="3200" dirty="0"/>
              <a:t>une </a:t>
            </a:r>
            <a:r>
              <a:rPr lang="fr-FR" sz="3200" dirty="0" smtClean="0"/>
              <a:t>légende</a:t>
            </a:r>
            <a:r>
              <a:rPr lang="ru-RU" sz="3200" dirty="0" smtClean="0"/>
              <a:t>: </a:t>
            </a:r>
            <a:r>
              <a:rPr lang="en-US" sz="3200" dirty="0" smtClean="0"/>
              <a:t>l</a:t>
            </a:r>
            <a:r>
              <a:rPr lang="it-IT" sz="3200" dirty="0" smtClean="0"/>
              <a:t>e </a:t>
            </a:r>
            <a:r>
              <a:rPr lang="it-IT" sz="3200" dirty="0"/>
              <a:t>comte Mikhaïl Illarionovitch </a:t>
            </a:r>
            <a:r>
              <a:rPr lang="it-IT" sz="3200" dirty="0" smtClean="0"/>
              <a:t>Vorontsov </a:t>
            </a:r>
            <a:r>
              <a:rPr lang="ru-RU" sz="3200" dirty="0" smtClean="0"/>
              <a:t>(</a:t>
            </a:r>
            <a:r>
              <a:rPr lang="fr-FR" sz="3200" dirty="0"/>
              <a:t>ministre des Affaires étrangères </a:t>
            </a:r>
            <a:r>
              <a:rPr lang="en-US" sz="3200" dirty="0" smtClean="0"/>
              <a:t>de la </a:t>
            </a:r>
            <a:r>
              <a:rPr lang="en-US" sz="3200" dirty="0" err="1" smtClean="0"/>
              <a:t>Russie</a:t>
            </a:r>
            <a:r>
              <a:rPr lang="en-US" sz="3200" dirty="0" smtClean="0"/>
              <a:t> </a:t>
            </a:r>
            <a:r>
              <a:rPr lang="fr-FR" sz="3200" dirty="0" smtClean="0"/>
              <a:t>de1758</a:t>
            </a:r>
            <a:r>
              <a:rPr lang="fr-FR" sz="3200" dirty="0"/>
              <a:t> à </a:t>
            </a:r>
            <a:r>
              <a:rPr lang="fr-FR" sz="3200" dirty="0" smtClean="0"/>
              <a:t>1763</a:t>
            </a:r>
            <a:r>
              <a:rPr lang="ru-RU" sz="3200" dirty="0" smtClean="0"/>
              <a:t>)</a:t>
            </a:r>
            <a:r>
              <a:rPr lang="it-IT" sz="3200" dirty="0" smtClean="0"/>
              <a:t> </a:t>
            </a:r>
            <a:r>
              <a:rPr lang="fr-FR" sz="3200" dirty="0" smtClean="0"/>
              <a:t>aimait </a:t>
            </a:r>
            <a:r>
              <a:rPr lang="fr-FR" sz="3200" dirty="0"/>
              <a:t>chasser des lièvres dans </a:t>
            </a:r>
            <a:r>
              <a:rPr lang="fr-FR" sz="3200" dirty="0" smtClean="0"/>
              <a:t>forêts </a:t>
            </a:r>
            <a:r>
              <a:rPr lang="fr-FR" sz="3200" dirty="0"/>
              <a:t>de Kovrov. Il a proposé de représenter ces animaux sur le </a:t>
            </a:r>
            <a:r>
              <a:rPr lang="fr-FR" sz="3200" dirty="0" smtClean="0"/>
              <a:t>blason </a:t>
            </a:r>
            <a:r>
              <a:rPr lang="fr-FR" sz="3200" dirty="0"/>
              <a:t>de Kovrov . </a:t>
            </a:r>
            <a:endParaRPr lang="ru-RU" sz="3200" dirty="0"/>
          </a:p>
        </p:txBody>
      </p:sp>
      <p:pic>
        <p:nvPicPr>
          <p:cNvPr id="4" name="Содержимое 3" descr="i (1).jpg"/>
          <p:cNvPicPr>
            <a:picLocks noGrp="1" noChangeAspect="1"/>
          </p:cNvPicPr>
          <p:nvPr>
            <p:ph idx="1"/>
          </p:nvPr>
        </p:nvPicPr>
        <p:blipFill>
          <a:blip r:embed="rId2"/>
          <a:stretch>
            <a:fillRect/>
          </a:stretch>
        </p:blipFill>
        <p:spPr>
          <a:xfrm>
            <a:off x="1372166" y="3212976"/>
            <a:ext cx="6141109" cy="3456384"/>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1143000"/>
          </a:xfrm>
        </p:spPr>
        <p:txBody>
          <a:bodyPr>
            <a:noAutofit/>
          </a:bodyPr>
          <a:lstStyle/>
          <a:p>
            <a:r>
              <a:rPr lang="en-US" b="1" dirty="0" smtClean="0"/>
              <a:t>9. Comment </a:t>
            </a:r>
            <a:r>
              <a:rPr lang="en-US" b="1" dirty="0" err="1"/>
              <a:t>s'appelle</a:t>
            </a:r>
            <a:r>
              <a:rPr lang="en-US" b="1" dirty="0"/>
              <a:t> </a:t>
            </a:r>
            <a:r>
              <a:rPr lang="en-US" b="1" dirty="0" err="1"/>
              <a:t>ce</a:t>
            </a:r>
            <a:r>
              <a:rPr lang="en-US" b="1" dirty="0"/>
              <a:t> monument</a:t>
            </a:r>
            <a:r>
              <a:rPr lang="en-US" b="1" dirty="0" smtClean="0"/>
              <a:t>?</a:t>
            </a:r>
            <a:endParaRPr lang="ru-RU" b="1" dirty="0"/>
          </a:p>
        </p:txBody>
      </p:sp>
      <p:pic>
        <p:nvPicPr>
          <p:cNvPr id="4" name="Содержимое 3" descr="3.jpg"/>
          <p:cNvPicPr>
            <a:picLocks noGrp="1" noChangeAspect="1"/>
          </p:cNvPicPr>
          <p:nvPr>
            <p:ph idx="1"/>
          </p:nvPr>
        </p:nvPicPr>
        <p:blipFill>
          <a:blip r:embed="rId2"/>
          <a:stretch>
            <a:fillRect/>
          </a:stretch>
        </p:blipFill>
        <p:spPr>
          <a:xfrm>
            <a:off x="3521596" y="3284984"/>
            <a:ext cx="5486325" cy="3456384"/>
          </a:xfrm>
        </p:spPr>
      </p:pic>
      <p:sp>
        <p:nvSpPr>
          <p:cNvPr id="3" name="TextBox 2"/>
          <p:cNvSpPr txBox="1"/>
          <p:nvPr/>
        </p:nvSpPr>
        <p:spPr>
          <a:xfrm>
            <a:off x="157895" y="1484784"/>
            <a:ext cx="4608512" cy="2123658"/>
          </a:xfrm>
          <a:prstGeom prst="rect">
            <a:avLst/>
          </a:prstGeom>
          <a:noFill/>
        </p:spPr>
        <p:txBody>
          <a:bodyPr wrap="square" rtlCol="0">
            <a:spAutoFit/>
          </a:bodyPr>
          <a:lstStyle/>
          <a:p>
            <a:pPr marL="742950" indent="-742950">
              <a:buAutoNum type="alphaUcPeriod"/>
            </a:pPr>
            <a:r>
              <a:rPr lang="en-US" sz="4400" dirty="0" smtClean="0"/>
              <a:t>La </a:t>
            </a:r>
            <a:r>
              <a:rPr lang="en-US" sz="4400" dirty="0" err="1" smtClean="0"/>
              <a:t>cathédrale</a:t>
            </a:r>
            <a:endParaRPr lang="ru-RU" sz="4400" dirty="0" smtClean="0"/>
          </a:p>
          <a:p>
            <a:pPr marL="742950" indent="-742950">
              <a:buAutoNum type="alphaUcPeriod"/>
            </a:pPr>
            <a:r>
              <a:rPr lang="en-US" sz="4400" dirty="0" smtClean="0"/>
              <a:t>La </a:t>
            </a:r>
            <a:r>
              <a:rPr lang="en-US" sz="4400" dirty="0" smtClean="0"/>
              <a:t>Porte-d’Or</a:t>
            </a:r>
          </a:p>
          <a:p>
            <a:r>
              <a:rPr lang="en-US" sz="4400" dirty="0" smtClean="0"/>
              <a:t>C. </a:t>
            </a:r>
            <a:r>
              <a:rPr lang="ru-RU" sz="4400" dirty="0" smtClean="0"/>
              <a:t> </a:t>
            </a:r>
            <a:r>
              <a:rPr lang="en-US" sz="4400" dirty="0" smtClean="0"/>
              <a:t>La </a:t>
            </a:r>
            <a:r>
              <a:rPr lang="en-US" sz="4400" dirty="0" err="1" smtClean="0"/>
              <a:t>forteresse</a:t>
            </a:r>
            <a:endParaRPr lang="ru-RU" sz="4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jpg"/>
          <p:cNvPicPr>
            <a:picLocks noGrp="1" noChangeAspect="1"/>
          </p:cNvPicPr>
          <p:nvPr>
            <p:ph idx="1"/>
          </p:nvPr>
        </p:nvPicPr>
        <p:blipFill>
          <a:blip r:embed="rId2"/>
          <a:stretch>
            <a:fillRect/>
          </a:stretch>
        </p:blipFill>
        <p:spPr>
          <a:xfrm>
            <a:off x="3131840" y="3877159"/>
            <a:ext cx="5893303" cy="2955374"/>
          </a:xfrm>
        </p:spPr>
      </p:pic>
      <p:sp>
        <p:nvSpPr>
          <p:cNvPr id="5" name="Прямоугольник 4"/>
          <p:cNvSpPr/>
          <p:nvPr/>
        </p:nvSpPr>
        <p:spPr>
          <a:xfrm>
            <a:off x="251520" y="260648"/>
            <a:ext cx="2739533" cy="1046440"/>
          </a:xfrm>
          <a:prstGeom prst="rect">
            <a:avLst/>
          </a:prstGeom>
        </p:spPr>
        <p:txBody>
          <a:bodyPr wrap="non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t>
            </a:r>
            <a:r>
              <a:rPr lang="en-US" sz="4400" dirty="0" smtClean="0">
                <a:latin typeface="+mj-lt"/>
                <a:cs typeface="Times New Roman" panose="02020603050405020304" pitchFamily="18" charset="0"/>
              </a:rPr>
              <a:t>B</a:t>
            </a:r>
            <a:endParaRPr lang="ru-RU" sz="4400" dirty="0">
              <a:latin typeface="+mj-lt"/>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51520" y="1196752"/>
            <a:ext cx="8784976" cy="3046988"/>
          </a:xfrm>
          <a:prstGeom prst="rect">
            <a:avLst/>
          </a:prstGeom>
        </p:spPr>
        <p:txBody>
          <a:bodyPr wrap="square">
            <a:spAutoFit/>
          </a:bodyPr>
          <a:lstStyle/>
          <a:p>
            <a:pPr algn="just"/>
            <a:r>
              <a:rPr lang="fr-FR" sz="2400" dirty="0"/>
              <a:t>Le monument unique des antiquités - </a:t>
            </a:r>
            <a:r>
              <a:rPr lang="en-US" sz="2400" dirty="0" smtClean="0"/>
              <a:t>la Porte-d’Or</a:t>
            </a:r>
            <a:r>
              <a:rPr lang="fr-FR" sz="2400" dirty="0"/>
              <a:t> </a:t>
            </a:r>
            <a:r>
              <a:rPr lang="fr-FR" sz="2400" dirty="0" smtClean="0"/>
              <a:t> </a:t>
            </a:r>
            <a:r>
              <a:rPr lang="fr-FR" sz="2400" dirty="0"/>
              <a:t>sert de la confirmation vivante de la grandeur de la ville de Vladimir. Au temps jadis, quand la ville était entourée de puissants murs municipaux, les portes servaient de l’entrée principale - de gala - à la ville, étant devenu Arc de triomphe de la capitale. Notamment d’ici les ambassadeurs étrangers et les visiteurs notables entraient dans la ville, les détachements princiers, revenant des marches, passaient solennellement.</a:t>
            </a:r>
            <a:endParaRPr lang="ru-RU"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58204" cy="2560646"/>
          </a:xfrm>
        </p:spPr>
        <p:txBody>
          <a:bodyPr>
            <a:noAutofit/>
          </a:bodyPr>
          <a:lstStyle/>
          <a:p>
            <a:r>
              <a:rPr lang="fr-FR" b="1" dirty="0" smtClean="0"/>
              <a:t>1. Quˈen pensez-vous</a:t>
            </a:r>
            <a:r>
              <a:rPr lang="fr-FR" b="1" dirty="0"/>
              <a:t>, </a:t>
            </a:r>
            <a:r>
              <a:rPr lang="fr-FR" b="1" dirty="0" smtClean="0"/>
              <a:t>Vladimir était </a:t>
            </a:r>
            <a:r>
              <a:rPr lang="fr-FR" b="1" dirty="0"/>
              <a:t>la capitale </a:t>
            </a:r>
            <a:r>
              <a:rPr lang="fr-FR" b="1" dirty="0" smtClean="0"/>
              <a:t>de</a:t>
            </a:r>
            <a:r>
              <a:rPr lang="ru-RU" b="1" dirty="0" smtClean="0"/>
              <a:t> </a:t>
            </a:r>
            <a:r>
              <a:rPr lang="en-US" b="1" dirty="0" smtClean="0"/>
              <a:t>… </a:t>
            </a:r>
            <a:r>
              <a:rPr lang="ru-RU" b="1" dirty="0" smtClean="0"/>
              <a:t>?</a:t>
            </a:r>
            <a:r>
              <a:rPr lang="fr-FR" b="1" dirty="0" smtClean="0"/>
              <a:t> </a:t>
            </a:r>
            <a:endParaRPr lang="ru-RU" b="1" dirty="0"/>
          </a:p>
        </p:txBody>
      </p:sp>
      <p:sp>
        <p:nvSpPr>
          <p:cNvPr id="3" name="Содержимое 2"/>
          <p:cNvSpPr>
            <a:spLocks noGrp="1"/>
          </p:cNvSpPr>
          <p:nvPr>
            <p:ph idx="1"/>
          </p:nvPr>
        </p:nvSpPr>
        <p:spPr>
          <a:xfrm>
            <a:off x="1691680" y="3212976"/>
            <a:ext cx="6318444" cy="1513878"/>
          </a:xfrm>
        </p:spPr>
        <p:txBody>
          <a:bodyPr>
            <a:noAutofit/>
          </a:bodyPr>
          <a:lstStyle/>
          <a:p>
            <a:pPr marL="514350" indent="-514350">
              <a:buAutoNum type="alphaUcParenR"/>
            </a:pPr>
            <a:r>
              <a:rPr lang="fr-FR" sz="4400" dirty="0"/>
              <a:t>lˈ</a:t>
            </a:r>
            <a:r>
              <a:rPr lang="en-US" sz="4400" dirty="0"/>
              <a:t>A</a:t>
            </a:r>
            <a:r>
              <a:rPr lang="fr-FR" sz="4400" dirty="0"/>
              <a:t>ncienne Russie</a:t>
            </a:r>
            <a:r>
              <a:rPr lang="en-US" sz="4400" dirty="0" smtClean="0"/>
              <a:t> </a:t>
            </a:r>
          </a:p>
          <a:p>
            <a:pPr marL="514350" indent="-514350">
              <a:buAutoNum type="alphaUcParenR"/>
            </a:pPr>
            <a:r>
              <a:rPr lang="fr-FR" sz="4400" dirty="0"/>
              <a:t>la principauté</a:t>
            </a:r>
            <a:endParaRPr lang="fr-FR" sz="44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2060848"/>
            <a:ext cx="4795313" cy="4269120"/>
          </a:xfrm>
          <a:solidFill>
            <a:schemeClr val="bg1"/>
          </a:solidFill>
        </p:spPr>
      </p:pic>
      <p:sp>
        <p:nvSpPr>
          <p:cNvPr id="2" name="Заголовок 1"/>
          <p:cNvSpPr>
            <a:spLocks noGrp="1"/>
          </p:cNvSpPr>
          <p:nvPr>
            <p:ph type="title"/>
          </p:nvPr>
        </p:nvSpPr>
        <p:spPr>
          <a:xfrm>
            <a:off x="179512" y="529249"/>
            <a:ext cx="8856984" cy="1325563"/>
          </a:xfrm>
        </p:spPr>
        <p:txBody>
          <a:bodyPr>
            <a:noAutofit/>
          </a:bodyPr>
          <a:lstStyle/>
          <a:p>
            <a:r>
              <a:rPr lang="ru-RU" b="1" dirty="0" smtClean="0"/>
              <a:t>10. </a:t>
            </a:r>
            <a:r>
              <a:rPr lang="fr-FR" b="1" dirty="0" smtClean="0"/>
              <a:t>A </a:t>
            </a:r>
            <a:r>
              <a:rPr lang="fr-FR" b="1" dirty="0" smtClean="0"/>
              <a:t>bord de </a:t>
            </a:r>
            <a:r>
              <a:rPr lang="en-US" b="1" dirty="0" err="1" smtClean="0"/>
              <a:t>quelle</a:t>
            </a:r>
            <a:r>
              <a:rPr lang="fr-FR" b="1" dirty="0" smtClean="0"/>
              <a:t> rivière se trouve </a:t>
            </a:r>
            <a:r>
              <a:rPr lang="fr-FR" b="1" dirty="0"/>
              <a:t>la </a:t>
            </a:r>
            <a:r>
              <a:rPr lang="fr-FR" b="1" dirty="0" smtClean="0"/>
              <a:t>plupart </a:t>
            </a:r>
            <a:r>
              <a:rPr lang="fr-FR" b="1" dirty="0"/>
              <a:t>des villes de notre </a:t>
            </a:r>
            <a:r>
              <a:rPr lang="fr-FR" b="1" dirty="0" smtClean="0"/>
              <a:t>région</a:t>
            </a:r>
            <a:r>
              <a:rPr lang="ru-RU" b="1" dirty="0" smtClean="0"/>
              <a:t>?</a:t>
            </a:r>
            <a:endParaRPr lang="ru-RU" b="1" dirty="0"/>
          </a:p>
        </p:txBody>
      </p:sp>
      <p:sp>
        <p:nvSpPr>
          <p:cNvPr id="3" name="TextBox 2"/>
          <p:cNvSpPr txBox="1"/>
          <p:nvPr/>
        </p:nvSpPr>
        <p:spPr>
          <a:xfrm>
            <a:off x="5580112" y="2780928"/>
            <a:ext cx="3384376" cy="2400657"/>
          </a:xfrm>
          <a:prstGeom prst="rect">
            <a:avLst/>
          </a:prstGeom>
          <a:noFill/>
        </p:spPr>
        <p:txBody>
          <a:bodyPr wrap="square" rtlCol="0">
            <a:spAutoFit/>
          </a:bodyPr>
          <a:lstStyle/>
          <a:p>
            <a:r>
              <a:rPr lang="en-US" sz="4400" dirty="0" smtClean="0"/>
              <a:t>A</a:t>
            </a:r>
            <a:r>
              <a:rPr lang="ru-RU" sz="4400" dirty="0" smtClean="0"/>
              <a:t>:</a:t>
            </a:r>
            <a:r>
              <a:rPr lang="en-US" sz="4400" dirty="0" smtClean="0"/>
              <a:t>  </a:t>
            </a:r>
            <a:r>
              <a:rPr lang="en-US" sz="4400" dirty="0" err="1" smtClean="0"/>
              <a:t>l’Ouchna</a:t>
            </a:r>
            <a:endParaRPr lang="en-US" sz="4400" dirty="0" smtClean="0"/>
          </a:p>
          <a:p>
            <a:r>
              <a:rPr lang="en-US" sz="4400" dirty="0" smtClean="0"/>
              <a:t>B</a:t>
            </a:r>
            <a:r>
              <a:rPr lang="ru-RU" sz="4400" dirty="0" smtClean="0"/>
              <a:t>:  </a:t>
            </a:r>
            <a:r>
              <a:rPr lang="en-US" sz="4400" dirty="0" smtClean="0"/>
              <a:t>la </a:t>
            </a:r>
            <a:r>
              <a:rPr lang="en-US" sz="4400" dirty="0" err="1" smtClean="0"/>
              <a:t>Nérehta</a:t>
            </a:r>
            <a:endParaRPr lang="en-US" sz="4400" dirty="0" smtClean="0"/>
          </a:p>
          <a:p>
            <a:r>
              <a:rPr lang="en-US" sz="4400" dirty="0" smtClean="0"/>
              <a:t>C</a:t>
            </a:r>
            <a:r>
              <a:rPr lang="ru-RU" sz="4400" dirty="0" smtClean="0"/>
              <a:t>:</a:t>
            </a:r>
            <a:r>
              <a:rPr lang="en-US" sz="4400" dirty="0" smtClean="0"/>
              <a:t>  </a:t>
            </a:r>
            <a:r>
              <a:rPr lang="en-US" sz="4400" dirty="0"/>
              <a:t>la </a:t>
            </a:r>
            <a:r>
              <a:rPr lang="fr-FR" sz="4400" dirty="0"/>
              <a:t>Kliazma</a:t>
            </a:r>
            <a:endParaRPr lang="en-US" sz="4400" dirty="0"/>
          </a:p>
          <a:p>
            <a:endParaRPr lang="ru-RU" dirty="0"/>
          </a:p>
        </p:txBody>
      </p:sp>
    </p:spTree>
    <p:extLst>
      <p:ext uri="{BB962C8B-B14F-4D97-AF65-F5344CB8AC3E}">
        <p14:creationId xmlns:p14="http://schemas.microsoft.com/office/powerpoint/2010/main" val="23121224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137281" cy="2100996"/>
          </a:xfrm>
        </p:spPr>
        <p:txBody>
          <a:bodyPr>
            <a:noAutofit/>
          </a:bodyPr>
          <a:lstStyle/>
          <a:p>
            <a:r>
              <a:rPr lang="en-US" sz="2800" dirty="0" smtClean="0"/>
              <a:t>La </a:t>
            </a:r>
            <a:r>
              <a:rPr lang="fr-FR" sz="2800" dirty="0" smtClean="0"/>
              <a:t>Kliazma</a:t>
            </a:r>
            <a:r>
              <a:rPr lang="fr-FR" sz="2800" dirty="0"/>
              <a:t>— fleuve dans la partie Européenne de la Russie, qui coule à travers le territoire de la ville de Moscou, de Moscou, de Vladimir, de la région d'Ivanovo et de </a:t>
            </a:r>
            <a:r>
              <a:rPr lang="fr-FR" sz="2800" dirty="0" smtClean="0"/>
              <a:t>Nijni-Novgorod.</a:t>
            </a:r>
            <a:endParaRPr lang="ru-RU" sz="28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2492896"/>
            <a:ext cx="4752528" cy="4241927"/>
          </a:xfrm>
        </p:spPr>
      </p:pic>
      <p:sp>
        <p:nvSpPr>
          <p:cNvPr id="5" name="Прямоугольник 4"/>
          <p:cNvSpPr/>
          <p:nvPr/>
        </p:nvSpPr>
        <p:spPr>
          <a:xfrm>
            <a:off x="6156176" y="2780928"/>
            <a:ext cx="1255537" cy="646331"/>
          </a:xfrm>
          <a:prstGeom prst="rect">
            <a:avLst/>
          </a:prstGeom>
        </p:spPr>
        <p:txBody>
          <a:bodyPr wrap="none">
            <a:spAutoFit/>
          </a:bodyPr>
          <a:lstStyle/>
          <a:p>
            <a:r>
              <a:rPr lang="fr-FR" dirty="0">
                <a:latin typeface="Times New Roman" panose="02020603050405020304" pitchFamily="18" charset="0"/>
                <a:cs typeface="Times New Roman" panose="02020603050405020304" pitchFamily="18" charset="0"/>
              </a:rPr>
              <a:t>Réponse</a:t>
            </a:r>
            <a:r>
              <a:rPr lang="ru-RU" dirty="0">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6717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b="1" dirty="0" err="1"/>
              <a:t>Bienvenue</a:t>
            </a:r>
            <a:r>
              <a:rPr lang="en-US" b="1" dirty="0"/>
              <a:t> </a:t>
            </a:r>
            <a:r>
              <a:rPr lang="en-US" b="1" dirty="0" err="1"/>
              <a:t>dans</a:t>
            </a:r>
            <a:r>
              <a:rPr lang="en-US" b="1" dirty="0"/>
              <a:t> </a:t>
            </a:r>
            <a:r>
              <a:rPr lang="en-US" b="1" dirty="0" err="1"/>
              <a:t>notre</a:t>
            </a:r>
            <a:r>
              <a:rPr lang="en-US" b="1" dirty="0"/>
              <a:t> </a:t>
            </a:r>
            <a:r>
              <a:rPr lang="en-US" b="1" dirty="0" err="1" smtClean="0"/>
              <a:t>région</a:t>
            </a:r>
            <a:r>
              <a:rPr lang="ru-RU" b="1" dirty="0" smtClean="0"/>
              <a:t>!</a:t>
            </a:r>
            <a:endParaRPr lang="ru-RU" b="1" dirty="0"/>
          </a:p>
        </p:txBody>
      </p:sp>
      <p:pic>
        <p:nvPicPr>
          <p:cNvPr id="4098" name="Picture 2" descr="http://to-world-travel.ru/img/2015/042500/23192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18" y="1000294"/>
            <a:ext cx="8572500" cy="57340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328574"/>
            <a:ext cx="8784976" cy="1846692"/>
          </a:xfrm>
        </p:spPr>
        <p:txBody>
          <a:bodyPr>
            <a:noAutofit/>
          </a:bodyPr>
          <a:lstStyle/>
          <a:p>
            <a:pPr algn="just"/>
            <a:r>
              <a:rPr lang="ru-RU" dirty="0" smtClean="0"/>
              <a:t/>
            </a:r>
            <a:br>
              <a:rPr lang="ru-RU" dirty="0" smtClean="0"/>
            </a:br>
            <a:r>
              <a:rPr lang="fr-FR" dirty="0" smtClean="0"/>
              <a:t>Entre 12 et 14 siècle </a:t>
            </a:r>
            <a:r>
              <a:rPr lang="en-US" dirty="0"/>
              <a:t>V</a:t>
            </a:r>
            <a:r>
              <a:rPr lang="fr-FR" dirty="0" smtClean="0"/>
              <a:t>ladimir est devenu la capitale de la principauté au nord-est de la Russie.</a:t>
            </a:r>
            <a:endParaRPr lang="ru-RU" dirty="0"/>
          </a:p>
        </p:txBody>
      </p:sp>
      <p:pic>
        <p:nvPicPr>
          <p:cNvPr id="1026" name="Picture 2" descr="C:\Users\Учиттель\Downloads\Dhzx1s3jOkE.jpg"/>
          <p:cNvPicPr>
            <a:picLocks noGrp="1" noChangeAspect="1" noChangeArrowheads="1"/>
          </p:cNvPicPr>
          <p:nvPr>
            <p:ph idx="1"/>
          </p:nvPr>
        </p:nvPicPr>
        <p:blipFill>
          <a:blip r:embed="rId2"/>
          <a:srcRect/>
          <a:stretch>
            <a:fillRect/>
          </a:stretch>
        </p:blipFill>
        <p:spPr bwMode="auto">
          <a:xfrm>
            <a:off x="2843808" y="3789040"/>
            <a:ext cx="3997377" cy="2838138"/>
          </a:xfrm>
          <a:prstGeom prst="rect">
            <a:avLst/>
          </a:prstGeom>
          <a:noFill/>
        </p:spPr>
      </p:pic>
      <p:sp>
        <p:nvSpPr>
          <p:cNvPr id="3" name="Прямоугольник 2"/>
          <p:cNvSpPr/>
          <p:nvPr/>
        </p:nvSpPr>
        <p:spPr>
          <a:xfrm>
            <a:off x="539552" y="620688"/>
            <a:ext cx="3960440" cy="769441"/>
          </a:xfrm>
          <a:prstGeom prst="rect">
            <a:avLst/>
          </a:prstGeom>
        </p:spPr>
        <p:txBody>
          <a:bodyPr wrap="squar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 </a:t>
            </a:r>
            <a:endParaRPr lang="ru-RU" sz="4400" dirty="0">
              <a:latin typeface="+mj-lt"/>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92696"/>
            <a:ext cx="8229600" cy="1143000"/>
          </a:xfrm>
        </p:spPr>
        <p:txBody>
          <a:bodyPr>
            <a:noAutofit/>
          </a:bodyPr>
          <a:lstStyle/>
          <a:p>
            <a:r>
              <a:rPr lang="ru-RU" b="1" dirty="0"/>
              <a:t>2</a:t>
            </a:r>
            <a:r>
              <a:rPr lang="fr-FR" b="1" dirty="0" smtClean="0"/>
              <a:t>. Quelle </a:t>
            </a:r>
            <a:r>
              <a:rPr lang="fr-FR" b="1" dirty="0"/>
              <a:t>est la </a:t>
            </a:r>
            <a:r>
              <a:rPr lang="en-US" b="1" dirty="0" err="1"/>
              <a:t>superficie</a:t>
            </a:r>
            <a:r>
              <a:rPr lang="fr-FR" b="1" dirty="0" smtClean="0"/>
              <a:t> </a:t>
            </a:r>
            <a:r>
              <a:rPr lang="fr-FR" b="1" dirty="0"/>
              <a:t>de la région de </a:t>
            </a:r>
            <a:r>
              <a:rPr lang="fr-FR" b="1" dirty="0" smtClean="0"/>
              <a:t>Vladimir</a:t>
            </a:r>
            <a:r>
              <a:rPr lang="ru-RU" b="1" dirty="0" smtClean="0"/>
              <a:t>?</a:t>
            </a:r>
            <a:endParaRPr lang="ru-RU" b="1" dirty="0"/>
          </a:p>
        </p:txBody>
      </p:sp>
      <p:sp>
        <p:nvSpPr>
          <p:cNvPr id="3" name="Содержимое 2"/>
          <p:cNvSpPr>
            <a:spLocks noGrp="1"/>
          </p:cNvSpPr>
          <p:nvPr>
            <p:ph idx="1"/>
          </p:nvPr>
        </p:nvSpPr>
        <p:spPr>
          <a:xfrm>
            <a:off x="2627784" y="2708920"/>
            <a:ext cx="4186808" cy="2841179"/>
          </a:xfrm>
        </p:spPr>
        <p:txBody>
          <a:bodyPr>
            <a:normAutofit/>
          </a:bodyPr>
          <a:lstStyle/>
          <a:p>
            <a:r>
              <a:rPr lang="en-US" sz="4400" dirty="0" smtClean="0"/>
              <a:t>A)</a:t>
            </a:r>
            <a:r>
              <a:rPr lang="ru-RU" sz="4400" dirty="0" smtClean="0"/>
              <a:t> </a:t>
            </a:r>
            <a:r>
              <a:rPr lang="en-US" sz="4400" dirty="0"/>
              <a:t>14897</a:t>
            </a:r>
            <a:endParaRPr lang="ru-RU" sz="4400" dirty="0"/>
          </a:p>
          <a:p>
            <a:r>
              <a:rPr lang="en-US" sz="4400" dirty="0" smtClean="0"/>
              <a:t>B)</a:t>
            </a:r>
            <a:r>
              <a:rPr lang="ru-RU" sz="4400" dirty="0" smtClean="0"/>
              <a:t> </a:t>
            </a:r>
            <a:r>
              <a:rPr lang="en-US" sz="4400" dirty="0" smtClean="0"/>
              <a:t>78987</a:t>
            </a:r>
          </a:p>
          <a:p>
            <a:r>
              <a:rPr lang="en-US" sz="4400" dirty="0" smtClean="0"/>
              <a:t>C)</a:t>
            </a:r>
            <a:r>
              <a:rPr lang="ru-RU" sz="4400" dirty="0"/>
              <a:t> 29 </a:t>
            </a:r>
            <a:r>
              <a:rPr lang="ru-RU" sz="4400" dirty="0" smtClean="0"/>
              <a:t>084</a:t>
            </a:r>
            <a:endParaRPr lang="en-US"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063253"/>
            <a:ext cx="8229600" cy="1780250"/>
          </a:xfrm>
        </p:spPr>
        <p:txBody>
          <a:bodyPr>
            <a:noAutofit/>
          </a:bodyPr>
          <a:lstStyle/>
          <a:p>
            <a:r>
              <a:rPr lang="en-US" dirty="0" smtClean="0"/>
              <a:t>La s</a:t>
            </a:r>
            <a:r>
              <a:rPr lang="fr-FR" dirty="0" smtClean="0"/>
              <a:t>uperficie </a:t>
            </a:r>
            <a:r>
              <a:rPr lang="en-US" dirty="0" smtClean="0"/>
              <a:t>a</a:t>
            </a:r>
            <a:r>
              <a:rPr lang="fr-FR" dirty="0" smtClean="0"/>
              <a:t> </a:t>
            </a:r>
            <a:r>
              <a:rPr lang="fr-FR" dirty="0"/>
              <a:t>29 084 </a:t>
            </a:r>
            <a:r>
              <a:rPr lang="fr-FR" dirty="0" smtClean="0"/>
              <a:t>km².</a:t>
            </a:r>
            <a:br>
              <a:rPr lang="fr-FR" dirty="0" smtClean="0"/>
            </a:br>
            <a:endParaRPr lang="ru-RU" dirty="0"/>
          </a:p>
        </p:txBody>
      </p:sp>
      <p:pic>
        <p:nvPicPr>
          <p:cNvPr id="4" name="Содержимое 3" descr="696371_html_mc995b1d.jpg"/>
          <p:cNvPicPr>
            <a:picLocks noGrp="1" noChangeAspect="1"/>
          </p:cNvPicPr>
          <p:nvPr>
            <p:ph idx="1"/>
          </p:nvPr>
        </p:nvPicPr>
        <p:blipFill>
          <a:blip r:embed="rId2"/>
          <a:stretch>
            <a:fillRect/>
          </a:stretch>
        </p:blipFill>
        <p:spPr>
          <a:xfrm>
            <a:off x="683568" y="2348880"/>
            <a:ext cx="7879778" cy="3781273"/>
          </a:xfrm>
          <a:ln>
            <a:solidFill>
              <a:schemeClr val="tx1"/>
            </a:solidFill>
          </a:ln>
        </p:spPr>
      </p:pic>
      <p:sp>
        <p:nvSpPr>
          <p:cNvPr id="5" name="Прямоугольник 4"/>
          <p:cNvSpPr/>
          <p:nvPr/>
        </p:nvSpPr>
        <p:spPr>
          <a:xfrm>
            <a:off x="435492" y="404664"/>
            <a:ext cx="2802370" cy="1046440"/>
          </a:xfrm>
          <a:prstGeom prst="rect">
            <a:avLst/>
          </a:prstGeom>
        </p:spPr>
        <p:txBody>
          <a:bodyPr wrap="none">
            <a:spAutoFit/>
          </a:bodyPr>
          <a:lstStyle/>
          <a:p>
            <a:r>
              <a:rPr lang="fr-FR" sz="4400" dirty="0">
                <a:latin typeface="Times New Roman" panose="02020603050405020304" pitchFamily="18" charset="0"/>
                <a:cs typeface="Times New Roman" panose="02020603050405020304" pitchFamily="18" charset="0"/>
              </a:rPr>
              <a:t>Réponse</a:t>
            </a:r>
            <a:r>
              <a:rPr lang="ru-RU" sz="4400" dirty="0">
                <a:latin typeface="Times New Roman" panose="02020603050405020304" pitchFamily="18" charset="0"/>
                <a:cs typeface="Times New Roman" panose="02020603050405020304" pitchFamily="18" charset="0"/>
              </a:rPr>
              <a:t>:</a:t>
            </a:r>
            <a:r>
              <a:rPr lang="fr-FR" sz="4400" dirty="0">
                <a:latin typeface="Times New Roman" panose="02020603050405020304" pitchFamily="18" charset="0"/>
                <a:cs typeface="Times New Roman" panose="02020603050405020304" pitchFamily="18" charset="0"/>
              </a:rPr>
              <a:t> </a:t>
            </a:r>
            <a:r>
              <a:rPr lang="ru-RU" sz="4400" dirty="0" smtClean="0">
                <a:latin typeface="Times New Roman" panose="02020603050405020304" pitchFamily="18" charset="0"/>
                <a:cs typeface="Times New Roman" panose="02020603050405020304" pitchFamily="18" charset="0"/>
              </a:rPr>
              <a:t>С</a:t>
            </a:r>
            <a:endParaRPr lang="ru-RU" sz="4400"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512168"/>
          </a:xfrm>
        </p:spPr>
        <p:txBody>
          <a:bodyPr>
            <a:noAutofit/>
          </a:bodyPr>
          <a:lstStyle/>
          <a:p>
            <a:r>
              <a:rPr lang="ru-RU" dirty="0" smtClean="0"/>
              <a:t>3</a:t>
            </a:r>
            <a:r>
              <a:rPr lang="fr-FR" dirty="0" smtClean="0"/>
              <a:t>. </a:t>
            </a:r>
            <a:r>
              <a:rPr lang="ru-RU" dirty="0" err="1"/>
              <a:t>С</a:t>
            </a:r>
            <a:r>
              <a:rPr lang="en-US" dirty="0" err="1" smtClean="0"/>
              <a:t>ombien</a:t>
            </a:r>
            <a:r>
              <a:rPr lang="en-US" dirty="0" smtClean="0"/>
              <a:t> </a:t>
            </a:r>
            <a:r>
              <a:rPr lang="en-US" dirty="0" err="1"/>
              <a:t>d'habitants</a:t>
            </a:r>
            <a:r>
              <a:rPr lang="en-US" dirty="0"/>
              <a:t> </a:t>
            </a:r>
            <a:r>
              <a:rPr lang="en-US" dirty="0" err="1"/>
              <a:t>compte</a:t>
            </a:r>
            <a:r>
              <a:rPr lang="en-US" dirty="0"/>
              <a:t> </a:t>
            </a:r>
            <a:r>
              <a:rPr lang="en-US" dirty="0" smtClean="0"/>
              <a:t>la </a:t>
            </a:r>
            <a:r>
              <a:rPr lang="fr-FR" dirty="0" smtClean="0"/>
              <a:t>population de </a:t>
            </a:r>
            <a:r>
              <a:rPr lang="fr-FR" dirty="0"/>
              <a:t>la région de Vladimir</a:t>
            </a:r>
            <a:r>
              <a:rPr lang="ru-RU" dirty="0" smtClean="0"/>
              <a:t>?  </a:t>
            </a:r>
            <a:r>
              <a:rPr lang="fr-FR" dirty="0" smtClean="0"/>
              <a:t>(</a:t>
            </a:r>
            <a:r>
              <a:rPr lang="fr-FR" dirty="0"/>
              <a:t>2016</a:t>
            </a:r>
            <a:r>
              <a:rPr lang="fr-FR" dirty="0" smtClean="0"/>
              <a:t>)</a:t>
            </a:r>
            <a:endParaRPr lang="ru-RU" dirty="0"/>
          </a:p>
        </p:txBody>
      </p:sp>
      <p:sp>
        <p:nvSpPr>
          <p:cNvPr id="3" name="Содержимое 2"/>
          <p:cNvSpPr>
            <a:spLocks noGrp="1"/>
          </p:cNvSpPr>
          <p:nvPr>
            <p:ph idx="1"/>
          </p:nvPr>
        </p:nvSpPr>
        <p:spPr>
          <a:xfrm>
            <a:off x="683568" y="3068960"/>
            <a:ext cx="8229600" cy="2841179"/>
          </a:xfrm>
        </p:spPr>
        <p:txBody>
          <a:bodyPr/>
          <a:lstStyle/>
          <a:p>
            <a:r>
              <a:rPr lang="en-US" dirty="0" smtClean="0"/>
              <a:t>A)</a:t>
            </a:r>
            <a:r>
              <a:rPr lang="ru-RU" dirty="0" smtClean="0"/>
              <a:t> </a:t>
            </a:r>
            <a:r>
              <a:rPr lang="en-US" dirty="0"/>
              <a:t>14897</a:t>
            </a:r>
            <a:endParaRPr lang="ru-RU" dirty="0"/>
          </a:p>
          <a:p>
            <a:r>
              <a:rPr lang="en-US" dirty="0" smtClean="0"/>
              <a:t>B)</a:t>
            </a:r>
            <a:r>
              <a:rPr lang="ru-RU" dirty="0" smtClean="0"/>
              <a:t> </a:t>
            </a:r>
            <a:r>
              <a:rPr lang="fr-FR" dirty="0" smtClean="0"/>
              <a:t>1397168 </a:t>
            </a:r>
          </a:p>
          <a:p>
            <a:r>
              <a:rPr lang="en-US" dirty="0" smtClean="0"/>
              <a:t>C)</a:t>
            </a:r>
            <a:r>
              <a:rPr lang="ru-RU" dirty="0"/>
              <a:t> </a:t>
            </a:r>
            <a:r>
              <a:rPr lang="en-US" dirty="0" smtClean="0"/>
              <a:t>8798409</a:t>
            </a:r>
            <a:endParaRPr lang="en-US" dirty="0"/>
          </a:p>
        </p:txBody>
      </p:sp>
      <p:pic>
        <p:nvPicPr>
          <p:cNvPr id="1026" name="Picture 2" descr="http://producingbrands.com/images/social-men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3517" y="2564904"/>
            <a:ext cx="5069664" cy="380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86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275" y="1268760"/>
            <a:ext cx="8932221" cy="1446550"/>
          </a:xfrm>
          <a:prstGeom prst="rect">
            <a:avLst/>
          </a:prstGeom>
        </p:spPr>
        <p:txBody>
          <a:bodyPr wrap="square">
            <a:spAutoFit/>
          </a:bodyPr>
          <a:lstStyle/>
          <a:p>
            <a:pPr algn="ctr"/>
            <a:r>
              <a:rPr lang="fr-FR" sz="4400" dirty="0">
                <a:latin typeface="+mj-lt"/>
              </a:rPr>
              <a:t>La population </a:t>
            </a:r>
            <a:r>
              <a:rPr lang="fr-FR" sz="4400" dirty="0" smtClean="0">
                <a:latin typeface="+mj-lt"/>
              </a:rPr>
              <a:t> compte </a:t>
            </a:r>
            <a:r>
              <a:rPr lang="fr-FR" sz="4400" dirty="0" smtClean="0">
                <a:latin typeface="+mj-lt"/>
              </a:rPr>
              <a:t>1397168 </a:t>
            </a:r>
            <a:r>
              <a:rPr lang="fr-FR" sz="4400" dirty="0">
                <a:latin typeface="+mj-lt"/>
              </a:rPr>
              <a:t>personnes (2016).</a:t>
            </a:r>
            <a:endParaRPr lang="ru-RU" sz="4400" dirty="0">
              <a:latin typeface="+mj-lt"/>
            </a:endParaRPr>
          </a:p>
        </p:txBody>
      </p:sp>
      <p:sp>
        <p:nvSpPr>
          <p:cNvPr id="6" name="Прямоугольник 5"/>
          <p:cNvSpPr/>
          <p:nvPr/>
        </p:nvSpPr>
        <p:spPr>
          <a:xfrm>
            <a:off x="104275" y="116632"/>
            <a:ext cx="2739533" cy="769441"/>
          </a:xfrm>
          <a:prstGeom prst="rect">
            <a:avLst/>
          </a:prstGeom>
        </p:spPr>
        <p:txBody>
          <a:bodyPr wrap="none">
            <a:spAutoFit/>
          </a:bodyPr>
          <a:lstStyle/>
          <a:p>
            <a:r>
              <a:rPr lang="fr-FR" sz="4400" dirty="0">
                <a:latin typeface="+mj-lt"/>
                <a:cs typeface="Times New Roman" panose="02020603050405020304" pitchFamily="18" charset="0"/>
              </a:rPr>
              <a:t>Réponse</a:t>
            </a:r>
            <a:r>
              <a:rPr lang="ru-RU" sz="4400" dirty="0">
                <a:latin typeface="+mj-lt"/>
                <a:cs typeface="Times New Roman" panose="02020603050405020304" pitchFamily="18" charset="0"/>
              </a:rPr>
              <a:t>:</a:t>
            </a:r>
            <a:r>
              <a:rPr lang="fr-FR" sz="4400" dirty="0">
                <a:latin typeface="+mj-lt"/>
                <a:cs typeface="Times New Roman" panose="02020603050405020304" pitchFamily="18" charset="0"/>
              </a:rPr>
              <a:t> </a:t>
            </a:r>
            <a:r>
              <a:rPr lang="fr-FR" sz="4400" dirty="0" smtClean="0">
                <a:latin typeface="+mj-lt"/>
                <a:cs typeface="Times New Roman" panose="02020603050405020304" pitchFamily="18" charset="0"/>
              </a:rPr>
              <a:t>B</a:t>
            </a:r>
            <a:endParaRPr lang="ru-RU" sz="4400" dirty="0">
              <a:latin typeface="+mj-lt"/>
              <a:cs typeface="Times New Roman" panose="02020603050405020304" pitchFamily="18" charset="0"/>
            </a:endParaRPr>
          </a:p>
        </p:txBody>
      </p:sp>
      <p:pic>
        <p:nvPicPr>
          <p:cNvPr id="2050" name="Picture 2" descr="http://rating-news.ru/image_cache/15/2015/07/15/1c7f6/2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164" y="2772507"/>
            <a:ext cx="6683263" cy="3667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76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500034" y="571480"/>
            <a:ext cx="8215370" cy="1643050"/>
          </a:xfrm>
        </p:spPr>
        <p:txBody>
          <a:bodyPr>
            <a:noAutofit/>
          </a:bodyPr>
          <a:lstStyle/>
          <a:p>
            <a:r>
              <a:rPr lang="ru-RU" b="1" dirty="0"/>
              <a:t>4</a:t>
            </a:r>
            <a:r>
              <a:rPr lang="fr-FR" b="1" dirty="0" smtClean="0"/>
              <a:t>. Quelle ville </a:t>
            </a:r>
            <a:r>
              <a:rPr lang="fr-FR" b="1" dirty="0"/>
              <a:t>est </a:t>
            </a:r>
            <a:r>
              <a:rPr lang="fr-FR" b="1" dirty="0" smtClean="0"/>
              <a:t>la </a:t>
            </a:r>
            <a:r>
              <a:rPr lang="fr-FR" b="1" dirty="0"/>
              <a:t>plus </a:t>
            </a:r>
            <a:r>
              <a:rPr lang="fr-FR" b="1" dirty="0" smtClean="0"/>
              <a:t>vieille dans la région de Vladimir</a:t>
            </a:r>
            <a:r>
              <a:rPr lang="ru-RU" b="1" dirty="0" smtClean="0"/>
              <a:t>?</a:t>
            </a:r>
            <a:endParaRPr lang="ru-RU" b="1" dirty="0"/>
          </a:p>
        </p:txBody>
      </p:sp>
      <p:sp>
        <p:nvSpPr>
          <p:cNvPr id="3" name="Содержимое 2"/>
          <p:cNvSpPr>
            <a:spLocks noGrp="1"/>
          </p:cNvSpPr>
          <p:nvPr>
            <p:ph idx="1"/>
          </p:nvPr>
        </p:nvSpPr>
        <p:spPr>
          <a:xfrm>
            <a:off x="2987824" y="2996952"/>
            <a:ext cx="3826768" cy="2942274"/>
          </a:xfrm>
        </p:spPr>
        <p:txBody>
          <a:bodyPr>
            <a:normAutofit/>
          </a:bodyPr>
          <a:lstStyle/>
          <a:p>
            <a:r>
              <a:rPr lang="en-US" sz="4400" dirty="0" smtClean="0"/>
              <a:t>A) Vladimir</a:t>
            </a:r>
          </a:p>
          <a:p>
            <a:r>
              <a:rPr lang="en-US" sz="4400" dirty="0" smtClean="0"/>
              <a:t>B) </a:t>
            </a:r>
            <a:r>
              <a:rPr lang="en-US" sz="4400" dirty="0" err="1" smtClean="0"/>
              <a:t>S</a:t>
            </a:r>
            <a:r>
              <a:rPr lang="en-US" sz="4400" dirty="0" err="1"/>
              <a:t>o</a:t>
            </a:r>
            <a:r>
              <a:rPr lang="en-US" sz="4400" dirty="0" err="1" smtClean="0"/>
              <a:t>uzdal</a:t>
            </a:r>
            <a:endParaRPr lang="en-US" sz="4400" dirty="0" smtClean="0"/>
          </a:p>
          <a:p>
            <a:r>
              <a:rPr lang="en-US" sz="4400" dirty="0" smtClean="0"/>
              <a:t>C) </a:t>
            </a:r>
            <a:r>
              <a:rPr lang="en-US" sz="4400" dirty="0" err="1" smtClean="0"/>
              <a:t>Mourom</a:t>
            </a:r>
            <a:endParaRPr lang="ru-RU" sz="4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772816"/>
            <a:ext cx="8647884" cy="1714221"/>
          </a:xfrm>
        </p:spPr>
        <p:txBody>
          <a:bodyPr>
            <a:noAutofit/>
          </a:bodyPr>
          <a:lstStyle/>
          <a:p>
            <a:r>
              <a:rPr lang="fr-FR" dirty="0" smtClean="0"/>
              <a:t>La plus ancienne mention de Souzdal remonte à lˈannée 999.</a:t>
            </a:r>
            <a:endParaRPr lang="ru-RU" dirty="0"/>
          </a:p>
        </p:txBody>
      </p:sp>
      <p:pic>
        <p:nvPicPr>
          <p:cNvPr id="2050" name="Picture 2" descr="C:\Users\Учиттель\Downloads\suzd_krem.jpg"/>
          <p:cNvPicPr>
            <a:picLocks noGrp="1" noChangeAspect="1" noChangeArrowheads="1"/>
          </p:cNvPicPr>
          <p:nvPr>
            <p:ph idx="1"/>
          </p:nvPr>
        </p:nvPicPr>
        <p:blipFill>
          <a:blip r:embed="rId2"/>
          <a:srcRect/>
          <a:stretch>
            <a:fillRect/>
          </a:stretch>
        </p:blipFill>
        <p:spPr bwMode="auto">
          <a:xfrm>
            <a:off x="177378" y="3429439"/>
            <a:ext cx="4322614" cy="3235531"/>
          </a:xfrm>
          <a:prstGeom prst="rect">
            <a:avLst/>
          </a:prstGeom>
          <a:noFill/>
          <a:ln>
            <a:solidFill>
              <a:schemeClr val="tx1"/>
            </a:solidFill>
          </a:ln>
        </p:spPr>
      </p:pic>
      <p:pic>
        <p:nvPicPr>
          <p:cNvPr id="2051" name="Picture 3" descr="C:\Users\Учиттель\Downloads\suzdal_9.jpg"/>
          <p:cNvPicPr>
            <a:picLocks noChangeAspect="1" noChangeArrowheads="1"/>
          </p:cNvPicPr>
          <p:nvPr/>
        </p:nvPicPr>
        <p:blipFill>
          <a:blip r:embed="rId3"/>
          <a:srcRect/>
          <a:stretch>
            <a:fillRect/>
          </a:stretch>
        </p:blipFill>
        <p:spPr bwMode="auto">
          <a:xfrm>
            <a:off x="4644008" y="3429000"/>
            <a:ext cx="4314626" cy="3235970"/>
          </a:xfrm>
          <a:prstGeom prst="rect">
            <a:avLst/>
          </a:prstGeom>
          <a:noFill/>
          <a:ln>
            <a:solidFill>
              <a:schemeClr val="tx1"/>
            </a:solidFill>
          </a:ln>
        </p:spPr>
      </p:pic>
      <p:sp>
        <p:nvSpPr>
          <p:cNvPr id="3" name="Прямоугольник 2"/>
          <p:cNvSpPr/>
          <p:nvPr/>
        </p:nvSpPr>
        <p:spPr>
          <a:xfrm>
            <a:off x="611560" y="332656"/>
            <a:ext cx="2802370" cy="769441"/>
          </a:xfrm>
          <a:prstGeom prst="rect">
            <a:avLst/>
          </a:prstGeom>
        </p:spPr>
        <p:txBody>
          <a:bodyPr wrap="none">
            <a:spAutoFit/>
          </a:bodyPr>
          <a:lstStyle/>
          <a:p>
            <a:r>
              <a:rPr lang="fr-FR" sz="4400" dirty="0">
                <a:latin typeface="Times New Roman" panose="02020603050405020304" pitchFamily="18" charset="0"/>
                <a:cs typeface="Times New Roman" panose="02020603050405020304" pitchFamily="18" charset="0"/>
              </a:rPr>
              <a:t>Réponse</a:t>
            </a:r>
            <a:r>
              <a:rPr lang="ru-RU" sz="4400" dirty="0">
                <a:latin typeface="Times New Roman" panose="02020603050405020304" pitchFamily="18" charset="0"/>
                <a:cs typeface="Times New Roman" panose="02020603050405020304" pitchFamily="18" charset="0"/>
              </a:rPr>
              <a:t>:</a:t>
            </a:r>
            <a:r>
              <a:rPr lang="fr-FR" sz="4400" dirty="0">
                <a:latin typeface="Times New Roman" panose="02020603050405020304" pitchFamily="18" charset="0"/>
                <a:cs typeface="Times New Roman" panose="02020603050405020304" pitchFamily="18" charset="0"/>
              </a:rPr>
              <a:t> </a:t>
            </a:r>
            <a:r>
              <a:rPr lang="fr-FR" sz="4400" dirty="0" smtClean="0">
                <a:latin typeface="Times New Roman" panose="02020603050405020304" pitchFamily="18" charset="0"/>
                <a:cs typeface="Times New Roman" panose="02020603050405020304" pitchFamily="18" charset="0"/>
              </a:rPr>
              <a:t>B</a:t>
            </a:r>
            <a:endParaRPr lang="ru-RU" sz="44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TotalTime>
  <Words>533</Words>
  <Application>Microsoft Office PowerPoint</Application>
  <PresentationFormat>Экран (4:3)</PresentationFormat>
  <Paragraphs>56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La région de Vladimir</vt:lpstr>
      <vt:lpstr>1. Quˈen pensez-vous, Vladimir était la capitale de … ? </vt:lpstr>
      <vt:lpstr> Entre 12 et 14 siècle Vladimir est devenu la capitale de la principauté au nord-est de la Russie.</vt:lpstr>
      <vt:lpstr>2. Quelle est la superficie de la région de Vladimir?</vt:lpstr>
      <vt:lpstr>La superficie a 29 084 km². </vt:lpstr>
      <vt:lpstr>3. Сombien d'habitants compte la population de la région de Vladimir?  (2016)</vt:lpstr>
      <vt:lpstr>Презентация PowerPoint</vt:lpstr>
      <vt:lpstr>4. Quelle ville est la plus vieille dans la région de Vladimir?</vt:lpstr>
      <vt:lpstr>La plus ancienne mention de Souzdal remonte à lˈannée 999.</vt:lpstr>
      <vt:lpstr> A) XXII B) XV C) XVII</vt:lpstr>
      <vt:lpstr>Презентация PowerPoint</vt:lpstr>
      <vt:lpstr>6. Quels forêts dominent dans notre région?</vt:lpstr>
      <vt:lpstr>Nous avons les forêts mélangées.</vt:lpstr>
      <vt:lpstr>7.Quelle ville a le statut de la ville de la gloire militaire?</vt:lpstr>
      <vt:lpstr>Kovrov a obtenu le titre de la ville de la gloire militaire en 2011. Ici se trouve l'usine qui produisait un armement pour la victoire pendant la Grande Guerre Nationale. L'usine travaille avec  succès maintenant.</vt:lpstr>
      <vt:lpstr>8. Pourquoi sur le blason de Kovrov  nous voyons deux lièvres?</vt:lpstr>
      <vt:lpstr>Il y a une légende: le comte Mikhaïl Illarionovitch Vorontsov (ministre des Affaires étrangères de la Russie de1758 à 1763) aimait chasser des lièvres dans forêts de Kovrov. Il a proposé de représenter ces animaux sur le blason de Kovrov . </vt:lpstr>
      <vt:lpstr>9. Comment s'appelle ce monument?</vt:lpstr>
      <vt:lpstr>Презентация PowerPoint</vt:lpstr>
      <vt:lpstr>10. A bord de quelle rivière se trouve la plupart des villes de notre région?</vt:lpstr>
      <vt:lpstr>La Kliazma— fleuve dans la partie Européenne de la Russie, qui coule à travers le territoire de la ville de Moscou, de Moscou, de Vladimir, de la région d'Ivanovo et de Nijni-Novgorod.</vt:lpstr>
      <vt:lpstr>Bienvenue dans notre région!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Учиттель</dc:creator>
  <cp:lastModifiedBy>Ольга</cp:lastModifiedBy>
  <cp:revision>33</cp:revision>
  <dcterms:created xsi:type="dcterms:W3CDTF">2016-03-31T11:08:22Z</dcterms:created>
  <dcterms:modified xsi:type="dcterms:W3CDTF">2016-04-10T08:26:43Z</dcterms:modified>
</cp:coreProperties>
</file>